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E7802-A7C5-4C9C-81AB-17165F8C0D9A}" type="datetimeFigureOut">
              <a:rPr lang="en-GB" smtClean="0"/>
              <a:t>13/08/2014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78CAB-410D-4FD4-99DE-046A6B7BDD38}" type="slidenum">
              <a:rPr lang="en-GB" smtClean="0"/>
              <a:t>‹#›</a:t>
            </a:fld>
            <a:endParaRPr lang="en-GB"/>
          </a:p>
        </p:txBody>
      </p:sp>
    </p:spTree>
    <p:extLst>
      <p:ext uri="{BB962C8B-B14F-4D97-AF65-F5344CB8AC3E}">
        <p14:creationId xmlns:p14="http://schemas.microsoft.com/office/powerpoint/2010/main" val="200319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1"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FD63345-0A87-4C28-BEFA-B4C26DE6170B}" type="datetimeFigureOut">
              <a:rPr lang="en-US">
                <a:solidFill>
                  <a:srgbClr val="FBEEC9"/>
                </a:solidFill>
              </a:rPr>
              <a:pPr>
                <a:defRPr/>
              </a:pPr>
              <a:t>8/13/2014</a:t>
            </a:fld>
            <a:endParaRPr lang="en-GB">
              <a:solidFill>
                <a:srgbClr val="FBEEC9"/>
              </a:solidFill>
            </a:endParaRPr>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9A50CDAF-CA9A-4E39-88F6-7CE4638D7B38}" type="slidenum">
              <a:rPr lang="en-GB" altLang="en-US"/>
              <a:pPr>
                <a:defRPr/>
              </a:pPr>
              <a:t>‹#›</a:t>
            </a:fld>
            <a:endParaRPr lang="en-GB"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GB">
              <a:solidFill>
                <a:srgbClr val="FBEEC9"/>
              </a:solidFill>
            </a:endParaRPr>
          </a:p>
        </p:txBody>
      </p:sp>
    </p:spTree>
    <p:extLst>
      <p:ext uri="{BB962C8B-B14F-4D97-AF65-F5344CB8AC3E}">
        <p14:creationId xmlns:p14="http://schemas.microsoft.com/office/powerpoint/2010/main" val="65186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D29647-3D85-4450-8B7E-3DDD2CDF96F4}" type="datetimeFigureOut">
              <a:rPr lang="en-US">
                <a:solidFill>
                  <a:srgbClr val="4E3B30"/>
                </a:solidFill>
              </a:rPr>
              <a:pPr>
                <a:defRPr/>
              </a:pPr>
              <a:t>8/13/2014</a:t>
            </a:fld>
            <a:endParaRPr lang="en-GB">
              <a:solidFill>
                <a:srgbClr val="4E3B3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F10A2453-54DF-469E-97E1-B546C6E239D1}"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367081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42"/>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010400" y="147642"/>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Vertical Title 1"/>
          <p:cNvSpPr>
            <a:spLocks noGrp="1"/>
          </p:cNvSpPr>
          <p:nvPr>
            <p:ph type="title" orient="vert"/>
          </p:nvPr>
        </p:nvSpPr>
        <p:spPr>
          <a:xfrm>
            <a:off x="7162800" y="274642"/>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0CEF3223-2E91-4741-9504-E635179F3902}" type="datetimeFigureOut">
              <a:rPr lang="en-US">
                <a:solidFill>
                  <a:srgbClr val="4E3B30"/>
                </a:solidFill>
              </a:rPr>
              <a:pPr>
                <a:defRPr/>
              </a:pPr>
              <a:t>8/13/2014</a:t>
            </a:fld>
            <a:endParaRPr lang="en-GB">
              <a:solidFill>
                <a:srgbClr val="4E3B30"/>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22846BF0-0D9F-4F41-8F0F-C2560447A170}" type="slidenum">
              <a:rPr lang="en-GB" altLang="en-US">
                <a:solidFill>
                  <a:srgbClr val="FBEEC9"/>
                </a:solidFill>
              </a:rPr>
              <a:pPr>
                <a:defRPr/>
              </a:pPr>
              <a:t>‹#›</a:t>
            </a:fld>
            <a:endParaRPr lang="en-GB" altLang="en-US">
              <a:solidFill>
                <a:srgbClr val="FBEEC9"/>
              </a:solidFill>
            </a:endParaRPr>
          </a:p>
        </p:txBody>
      </p:sp>
    </p:spTree>
    <p:extLst>
      <p:ext uri="{BB962C8B-B14F-4D97-AF65-F5344CB8AC3E}">
        <p14:creationId xmlns:p14="http://schemas.microsoft.com/office/powerpoint/2010/main" val="18208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6DB6E5D5-8042-4C52-B22B-F945D498AC63}" type="slidenum">
              <a:rPr lang="en-GB" altLang="en-US"/>
              <a:pPr/>
              <a:t>‹#›</a:t>
            </a:fld>
            <a:endParaRPr lang="en-GB" altLang="en-US"/>
          </a:p>
        </p:txBody>
      </p:sp>
    </p:spTree>
    <p:extLst>
      <p:ext uri="{BB962C8B-B14F-4D97-AF65-F5344CB8AC3E}">
        <p14:creationId xmlns:p14="http://schemas.microsoft.com/office/powerpoint/2010/main" val="35542146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1013E4E-C663-4E44-BD75-5DCA4CC53766}" type="datetimeFigureOut">
              <a:rPr lang="en-US">
                <a:solidFill>
                  <a:srgbClr val="4E3B30"/>
                </a:solidFill>
              </a:rPr>
              <a:pPr>
                <a:defRPr/>
              </a:pPr>
              <a:t>8/13/2014</a:t>
            </a:fld>
            <a:endParaRPr lang="en-GB">
              <a:solidFill>
                <a:srgbClr val="4E3B3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5FBAD41A-A68D-4701-A5EC-5E25E13FA1D9}"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23278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9BA556E1-1390-469D-9F74-02A5BF3A7AE6}" type="datetimeFigureOut">
              <a:rPr lang="en-US"/>
              <a:pPr>
                <a:defRPr/>
              </a:pPr>
              <a:t>8/13/2014</a:t>
            </a:fld>
            <a:endParaRPr lang="en-GB"/>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241EEA77-E51B-4C8E-913C-418DE5A5FAF9}" type="slidenum">
              <a:rPr lang="en-GB" altLang="en-US">
                <a:solidFill>
                  <a:srgbClr val="FBEEC9"/>
                </a:solidFill>
              </a:rPr>
              <a:pPr>
                <a:defRPr/>
              </a:pPr>
              <a:t>‹#›</a:t>
            </a:fld>
            <a:endParaRPr lang="en-GB" altLang="en-US">
              <a:solidFill>
                <a:srgbClr val="FBE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28232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FB0D101-8CD0-4832-A04A-E85870D3E886}" type="datetimeFigureOut">
              <a:rPr lang="en-US">
                <a:solidFill>
                  <a:srgbClr val="4E3B30"/>
                </a:solidFill>
              </a:rPr>
              <a:pPr>
                <a:defRPr/>
              </a:pPr>
              <a:t>8/13/2014</a:t>
            </a:fld>
            <a:endParaRPr lang="en-GB">
              <a:solidFill>
                <a:srgbClr val="4E3B3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B6C357A9-A064-40AB-8DCB-DA91C2753AAF}"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160345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1CA9DDC2-DB76-4C23-A4A3-460CE47122B4}" type="datetimeFigureOut">
              <a:rPr lang="en-US">
                <a:solidFill>
                  <a:srgbClr val="4E3B30"/>
                </a:solidFill>
              </a:rPr>
              <a:pPr>
                <a:defRPr/>
              </a:pPr>
              <a:t>8/13/2014</a:t>
            </a:fld>
            <a:endParaRPr lang="en-GB">
              <a:solidFill>
                <a:srgbClr val="4E3B3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05C18617-7D76-4AA6-94AB-C774222B50CC}"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835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0E617F-F090-40B7-8A40-C3536503B4CF}" type="datetimeFigureOut">
              <a:rPr lang="en-US">
                <a:solidFill>
                  <a:srgbClr val="4E3B30"/>
                </a:solidFill>
              </a:rPr>
              <a:pPr>
                <a:defRPr/>
              </a:pPr>
              <a:t>8/13/2014</a:t>
            </a:fld>
            <a:endParaRPr lang="en-GB">
              <a:solidFill>
                <a:srgbClr val="4E3B3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526CDEB4-3B42-4572-974C-06D5E67E8E2E}"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1294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2CBC9E10-1EE2-4884-B852-E0E4F7D7C92E}" type="datetimeFigureOut">
              <a:rPr lang="en-US">
                <a:solidFill>
                  <a:srgbClr val="4E3B30"/>
                </a:solidFill>
              </a:rPr>
              <a:pPr>
                <a:defRPr/>
              </a:pPr>
              <a:t>8/13/2014</a:t>
            </a:fld>
            <a:endParaRPr lang="en-GB">
              <a:solidFill>
                <a:srgbClr val="4E3B30"/>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3F85239-EC97-4DEA-809E-14A8CE3FE01E}"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340862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6"/>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4"/>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AA41D15C-DAFE-42BF-A338-3604A7015191}" type="datetimeFigureOut">
              <a:rPr lang="en-US">
                <a:solidFill>
                  <a:srgbClr val="4E3B30"/>
                </a:solidFill>
              </a:rPr>
              <a:pPr>
                <a:defRPr/>
              </a:pPr>
              <a:t>8/13/2014</a:t>
            </a:fld>
            <a:endParaRPr lang="en-GB">
              <a:solidFill>
                <a:srgbClr val="4E3B30"/>
              </a:solidFill>
            </a:endParaRPr>
          </a:p>
        </p:txBody>
      </p:sp>
      <p:sp>
        <p:nvSpPr>
          <p:cNvPr id="9" name="Footer Placeholder 5"/>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D8A50D5D-4253-42F5-A224-DE52F2EA996F}" type="slidenum">
              <a:rPr lang="en-GB" altLang="en-US"/>
              <a:pPr>
                <a:defRPr/>
              </a:pPr>
              <a:t>‹#›</a:t>
            </a:fld>
            <a:endParaRPr lang="en-GB" altLang="en-US"/>
          </a:p>
        </p:txBody>
      </p:sp>
    </p:spTree>
    <p:extLst>
      <p:ext uri="{BB962C8B-B14F-4D97-AF65-F5344CB8AC3E}">
        <p14:creationId xmlns:p14="http://schemas.microsoft.com/office/powerpoint/2010/main" val="10516309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8DE2A4A9-2799-44D4-AB9E-3D1DCA7C54C9}" type="datetimeFigureOut">
              <a:rPr lang="en-US">
                <a:solidFill>
                  <a:srgbClr val="FBEEC9"/>
                </a:solidFill>
              </a:rPr>
              <a:pPr>
                <a:defRPr/>
              </a:pPr>
              <a:t>8/13/2014</a:t>
            </a:fld>
            <a:endParaRPr lang="en-GB">
              <a:solidFill>
                <a:srgbClr val="FBEEC9"/>
              </a:solidFill>
            </a:endParaRPr>
          </a:p>
        </p:txBody>
      </p:sp>
      <p:sp>
        <p:nvSpPr>
          <p:cNvPr id="8" name="Footer Placeholder 5"/>
          <p:cNvSpPr>
            <a:spLocks noGrp="1"/>
          </p:cNvSpPr>
          <p:nvPr>
            <p:ph type="ftr" sz="quarter" idx="11"/>
          </p:nvPr>
        </p:nvSpPr>
        <p:spPr/>
        <p:txBody>
          <a:bodyPr/>
          <a:lstStyle>
            <a:lvl1pPr>
              <a:defRPr/>
            </a:lvl1pPr>
          </a:lstStyle>
          <a:p>
            <a:pPr>
              <a:defRPr/>
            </a:pPr>
            <a:endParaRPr lang="en-GB">
              <a:solidFill>
                <a:srgbClr val="FBEEC9"/>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165171E6-E74D-4DA8-92D7-9315A9E07147}" type="slidenum">
              <a:rPr lang="en-GB" altLang="en-US">
                <a:solidFill>
                  <a:srgbClr val="FBEEC9"/>
                </a:solidFill>
              </a:rPr>
              <a:pPr>
                <a:defRPr/>
              </a:pPr>
              <a:t>‹#›</a:t>
            </a:fld>
            <a:endParaRPr lang="en-GB" altLang="en-US">
              <a:solidFill>
                <a:srgbClr val="FBEEC9"/>
              </a:solidFill>
            </a:endParaRPr>
          </a:p>
        </p:txBody>
      </p:sp>
    </p:spTree>
    <p:extLst>
      <p:ext uri="{BB962C8B-B14F-4D97-AF65-F5344CB8AC3E}">
        <p14:creationId xmlns:p14="http://schemas.microsoft.com/office/powerpoint/2010/main" val="3505426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2"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hangingPunct="1">
              <a:defRPr sz="1100">
                <a:solidFill>
                  <a:schemeClr val="tx2"/>
                </a:solidFill>
                <a:latin typeface="Arial" charset="0"/>
              </a:defRPr>
            </a:lvl1pPr>
          </a:lstStyle>
          <a:p>
            <a:pPr fontAlgn="base">
              <a:spcBef>
                <a:spcPct val="0"/>
              </a:spcBef>
              <a:spcAft>
                <a:spcPct val="0"/>
              </a:spcAft>
              <a:defRPr/>
            </a:pPr>
            <a:fld id="{08FFE53D-896D-4873-8966-2BB3604D9EF9}" type="datetimeFigureOut">
              <a:rPr lang="en-US">
                <a:solidFill>
                  <a:srgbClr val="4E3B30"/>
                </a:solidFill>
              </a:rPr>
              <a:pPr fontAlgn="base">
                <a:spcBef>
                  <a:spcPct val="0"/>
                </a:spcBef>
                <a:spcAft>
                  <a:spcPct val="0"/>
                </a:spcAft>
                <a:defRPr/>
              </a:pPr>
              <a:t>8/13/2014</a:t>
            </a:fld>
            <a:endParaRPr lang="en-GB">
              <a:solidFill>
                <a:srgbClr val="4E3B30"/>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hangingPunct="1">
              <a:defRPr sz="1100">
                <a:solidFill>
                  <a:schemeClr val="tx2"/>
                </a:solidFill>
                <a:latin typeface="Arial" charset="0"/>
              </a:defRPr>
            </a:lvl1pPr>
          </a:lstStyle>
          <a:p>
            <a:pPr fontAlgn="base">
              <a:spcBef>
                <a:spcPct val="0"/>
              </a:spcBef>
              <a:spcAft>
                <a:spcPct val="0"/>
              </a:spcAft>
              <a:defRPr/>
            </a:pPr>
            <a:endParaRPr lang="en-GB">
              <a:solidFill>
                <a:srgbClr val="4E3B30"/>
              </a:solidFill>
            </a:endParaRPr>
          </a:p>
        </p:txBody>
      </p:sp>
      <p:sp>
        <p:nvSpPr>
          <p:cNvPr id="6" name="Slide Number Placeholder 5"/>
          <p:cNvSpPr>
            <a:spLocks noGrp="1"/>
          </p:cNvSpPr>
          <p:nvPr>
            <p:ph type="sldNum" sz="quarter" idx="4"/>
          </p:nvPr>
        </p:nvSpPr>
        <p:spPr>
          <a:xfrm>
            <a:off x="8234363" y="6354767"/>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smtClean="0">
                <a:solidFill>
                  <a:schemeClr val="tx2"/>
                </a:solidFill>
              </a:defRPr>
            </a:lvl1pPr>
          </a:lstStyle>
          <a:p>
            <a:pPr fontAlgn="base">
              <a:spcBef>
                <a:spcPct val="0"/>
              </a:spcBef>
              <a:spcAft>
                <a:spcPct val="0"/>
              </a:spcAft>
              <a:defRPr/>
            </a:pPr>
            <a:fld id="{65DAC3E1-F8A8-4A6C-BEF0-56D235F30F50}" type="slidenum">
              <a:rPr lang="en-GB" altLang="en-US">
                <a:solidFill>
                  <a:srgbClr val="4E3B30"/>
                </a:solidFill>
                <a:latin typeface="Arial" panose="020B0604020202020204" pitchFamily="34" charset="0"/>
              </a:rPr>
              <a:pPr fontAlgn="base">
                <a:spcBef>
                  <a:spcPct val="0"/>
                </a:spcBef>
                <a:spcAft>
                  <a:spcPct val="0"/>
                </a:spcAft>
                <a:defRPr/>
              </a:pPr>
              <a:t>‹#›</a:t>
            </a:fld>
            <a:endParaRPr lang="en-GB" altLang="en-US">
              <a:solidFill>
                <a:srgbClr val="4E3B30"/>
              </a:solidFill>
              <a:latin typeface="Arial" panose="020B0604020202020204" pitchFamily="34" charset="0"/>
            </a:endParaRPr>
          </a:p>
        </p:txBody>
      </p:sp>
    </p:spTree>
    <p:extLst>
      <p:ext uri="{BB962C8B-B14F-4D97-AF65-F5344CB8AC3E}">
        <p14:creationId xmlns:p14="http://schemas.microsoft.com/office/powerpoint/2010/main" val="3744905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anose="020B0603020102020204" pitchFamily="34" charset="0"/>
        </a:defRPr>
      </a:lvl2pPr>
      <a:lvl3pPr algn="ctr" rtl="0" eaLnBrk="0" fontAlgn="base" hangingPunct="0">
        <a:spcBef>
          <a:spcPct val="0"/>
        </a:spcBef>
        <a:spcAft>
          <a:spcPct val="0"/>
        </a:spcAft>
        <a:defRPr sz="3200">
          <a:solidFill>
            <a:schemeClr val="bg1"/>
          </a:solidFill>
          <a:latin typeface="Franklin Gothic Medium" panose="020B0603020102020204" pitchFamily="34" charset="0"/>
        </a:defRPr>
      </a:lvl3pPr>
      <a:lvl4pPr algn="ctr" rtl="0" eaLnBrk="0" fontAlgn="base" hangingPunct="0">
        <a:spcBef>
          <a:spcPct val="0"/>
        </a:spcBef>
        <a:spcAft>
          <a:spcPct val="0"/>
        </a:spcAft>
        <a:defRPr sz="3200">
          <a:solidFill>
            <a:schemeClr val="bg1"/>
          </a:solidFill>
          <a:latin typeface="Franklin Gothic Medium" panose="020B0603020102020204" pitchFamily="34" charset="0"/>
        </a:defRPr>
      </a:lvl4pPr>
      <a:lvl5pPr algn="ctr" rtl="0" eaLnBrk="0" fontAlgn="base" hangingPunct="0">
        <a:spcBef>
          <a:spcPct val="0"/>
        </a:spcBef>
        <a:spcAft>
          <a:spcPct val="0"/>
        </a:spcAft>
        <a:defRPr sz="3200">
          <a:solidFill>
            <a:schemeClr val="bg1"/>
          </a:solidFill>
          <a:latin typeface="Franklin Gothic Medium" panose="020B0603020102020204" pitchFamily="34" charset="0"/>
        </a:defRPr>
      </a:lvl5pPr>
      <a:lvl6pPr marL="457189" algn="ctr" rtl="0" fontAlgn="base">
        <a:spcBef>
          <a:spcPct val="0"/>
        </a:spcBef>
        <a:spcAft>
          <a:spcPct val="0"/>
        </a:spcAft>
        <a:defRPr sz="3200">
          <a:solidFill>
            <a:schemeClr val="bg1"/>
          </a:solidFill>
          <a:latin typeface="Franklin Gothic Medium" panose="020B0603020102020204" pitchFamily="34" charset="0"/>
        </a:defRPr>
      </a:lvl6pPr>
      <a:lvl7pPr marL="914377" algn="ctr" rtl="0" fontAlgn="base">
        <a:spcBef>
          <a:spcPct val="0"/>
        </a:spcBef>
        <a:spcAft>
          <a:spcPct val="0"/>
        </a:spcAft>
        <a:defRPr sz="3200">
          <a:solidFill>
            <a:schemeClr val="bg1"/>
          </a:solidFill>
          <a:latin typeface="Franklin Gothic Medium" panose="020B0603020102020204" pitchFamily="34" charset="0"/>
        </a:defRPr>
      </a:lvl7pPr>
      <a:lvl8pPr marL="1371566" algn="ctr" rtl="0" fontAlgn="base">
        <a:spcBef>
          <a:spcPct val="0"/>
        </a:spcBef>
        <a:spcAft>
          <a:spcPct val="0"/>
        </a:spcAft>
        <a:defRPr sz="3200">
          <a:solidFill>
            <a:schemeClr val="bg1"/>
          </a:solidFill>
          <a:latin typeface="Franklin Gothic Medium" panose="020B0603020102020204" pitchFamily="34" charset="0"/>
        </a:defRPr>
      </a:lvl8pPr>
      <a:lvl9pPr marL="1828754" algn="ctr" rtl="0" fontAlgn="base">
        <a:spcBef>
          <a:spcPct val="0"/>
        </a:spcBef>
        <a:spcAft>
          <a:spcPct val="0"/>
        </a:spcAft>
        <a:defRPr sz="3200">
          <a:solidFill>
            <a:schemeClr val="bg1"/>
          </a:solidFill>
          <a:latin typeface="Franklin Gothic Medium" panose="020B0603020102020204" pitchFamily="34" charset="0"/>
        </a:defRPr>
      </a:lvl9pPr>
    </p:titleStyle>
    <p:bodyStyle>
      <a:lvl1pPr marL="273044" indent="-228594" algn="l" rtl="0" eaLnBrk="0" fontAlgn="base" hangingPunct="0">
        <a:spcBef>
          <a:spcPct val="20000"/>
        </a:spcBef>
        <a:spcAft>
          <a:spcPct val="0"/>
        </a:spcAft>
        <a:buClr>
          <a:schemeClr val="accent1"/>
        </a:buClr>
        <a:buFont typeface="Wingdings 2" panose="05020102010507070707" pitchFamily="18" charset="2"/>
        <a:buChar char=""/>
        <a:defRPr sz="2000" kern="1200" spc="151">
          <a:solidFill>
            <a:schemeClr val="tx2"/>
          </a:solidFill>
          <a:latin typeface="+mn-lt"/>
          <a:ea typeface="+mn-ea"/>
          <a:cs typeface="+mn-cs"/>
        </a:defRPr>
      </a:lvl1pPr>
      <a:lvl2pPr marL="547674" indent="-182558"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05" indent="-182558" algn="l" rtl="0" eaLnBrk="0" fontAlgn="base" hangingPunct="0">
        <a:spcBef>
          <a:spcPct val="20000"/>
        </a:spcBef>
        <a:spcAft>
          <a:spcPct val="0"/>
        </a:spcAft>
        <a:buClr>
          <a:srgbClr val="6BB1C9"/>
        </a:buClr>
        <a:buFont typeface="Wingdings" panose="05000000000000000000" pitchFamily="2" charset="2"/>
        <a:buChar char="§"/>
        <a:defRPr sz="1600" kern="1200" spc="100">
          <a:solidFill>
            <a:schemeClr val="tx2"/>
          </a:solidFill>
          <a:latin typeface="+mn-lt"/>
          <a:ea typeface="+mn-ea"/>
          <a:cs typeface="+mn-cs"/>
        </a:defRPr>
      </a:lvl3pPr>
      <a:lvl4pPr marL="1096935" indent="-182558" algn="l" rtl="0" eaLnBrk="0" fontAlgn="base" hangingPunct="0">
        <a:spcBef>
          <a:spcPct val="20000"/>
        </a:spcBef>
        <a:spcAft>
          <a:spcPct val="0"/>
        </a:spcAft>
        <a:buClr>
          <a:srgbClr val="6585CF"/>
        </a:buClr>
        <a:buFont typeface="Wingdings" panose="05000000000000000000" pitchFamily="2" charset="2"/>
        <a:buChar char="§"/>
        <a:defRPr sz="1400" kern="1200">
          <a:solidFill>
            <a:schemeClr val="tx2"/>
          </a:solidFill>
          <a:latin typeface="+mn-lt"/>
          <a:ea typeface="+mn-ea"/>
          <a:cs typeface="+mn-cs"/>
        </a:defRPr>
      </a:lvl4pPr>
      <a:lvl5pPr marL="1279493" indent="-182558" algn="l" rtl="0" eaLnBrk="0" fontAlgn="base" hangingPunct="0">
        <a:spcBef>
          <a:spcPct val="20000"/>
        </a:spcBef>
        <a:spcAft>
          <a:spcPct val="0"/>
        </a:spcAft>
        <a:buClr>
          <a:srgbClr val="A379BB"/>
        </a:buClr>
        <a:buFont typeface="Wingdings" panose="05000000000000000000" pitchFamily="2" charset="2"/>
        <a:buChar char="§"/>
        <a:defRPr sz="1300" kern="1200" spc="10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hitler%20youth&amp;source=images&amp;cd=&amp;cad=rja&amp;docid=OnMf5yqgflVwYM&amp;tbnid=ttpm8cJvue-qqM:&amp;ved=0CAUQjRw&amp;url=http://www.holocaustresearchproject.org/holoprelude/hitleryouth.html&amp;ei=z01xUdqxF6z20gXMx4GICg&amp;bvm=bv.45373924,d.d2k&amp;psig=AFQjCNF9C1w_Sk-WjGe2IB8QqDuIKe0ghw&amp;ust=1366466382514500"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hitler%20youth&amp;source=images&amp;cd=&amp;cad=rja&amp;docid=RfH6A8jWcJMGtM&amp;tbnid=G5T8QyvfNf749M:&amp;ved=0CAUQjRw&amp;url=http://www.holocaustsurvivors.org/data.show.php?di%3Drecord%26da%3Dphotos%26ke%3D101&amp;ei=GVBxUa75LOul0wXX64GQDA&amp;bvm=bv.45373924,d.d2k&amp;psig=AFQjCNF9C1w_Sk-WjGe2IB8QqDuIKe0ghw&amp;ust=1366466382514500"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google.com/url?sa=i&amp;rct=j&amp;q=hitler%20youth&amp;source=images&amp;cd=&amp;cad=rja&amp;docid=RfrMKWd1BvnpXM&amp;tbnid=fcJTehO_4DLcNM:&amp;ved=0CAUQjRw&amp;url=http://madmikesamerica.com/2011/05/pope-benedict-recalls-days-of-hitler-youth/&amp;ei=NVBxUZnmFqSw0QXd_oCIAw&amp;bvm=bv.45373924,d.d2k&amp;psig=AFQjCNF9C1w_Sk-WjGe2IB8QqDuIKe0ghw&amp;ust=13664663825145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learningzone/clips/girls-and-boys-in-nazi-germany/5675.html"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0" y="3644900"/>
            <a:ext cx="4103688" cy="2952750"/>
          </a:xfrm>
        </p:spPr>
        <p:txBody>
          <a:bodyPr>
            <a:normAutofit/>
          </a:bodyPr>
          <a:lstStyle/>
          <a:p>
            <a:pPr eaLnBrk="1" hangingPunct="1">
              <a:lnSpc>
                <a:spcPct val="80000"/>
              </a:lnSpc>
              <a:buFont typeface="Arial" charset="0"/>
              <a:buChar char="•"/>
              <a:defRPr/>
            </a:pPr>
            <a:r>
              <a:rPr lang="en-GB" sz="2200" dirty="0" smtClean="0"/>
              <a:t>How did the Nazis ensure that the youth of Nazi Germany were exposed to Nazi ideas?</a:t>
            </a:r>
          </a:p>
          <a:p>
            <a:pPr eaLnBrk="1" hangingPunct="1">
              <a:lnSpc>
                <a:spcPct val="80000"/>
              </a:lnSpc>
              <a:buFont typeface="Arial" charset="0"/>
              <a:buChar char="•"/>
              <a:defRPr/>
            </a:pPr>
            <a:endParaRPr lang="en-GB" sz="2200" dirty="0"/>
          </a:p>
          <a:p>
            <a:pPr eaLnBrk="1" hangingPunct="1">
              <a:lnSpc>
                <a:spcPct val="80000"/>
              </a:lnSpc>
              <a:buFont typeface="Arial" charset="0"/>
              <a:buChar char="•"/>
              <a:defRPr/>
            </a:pPr>
            <a:r>
              <a:rPr lang="en-GB" sz="2200" dirty="0" smtClean="0"/>
              <a:t>How did they use the youth of Germany to spread Nazi values/ideas?</a:t>
            </a:r>
          </a:p>
        </p:txBody>
      </p:sp>
      <p:sp>
        <p:nvSpPr>
          <p:cNvPr id="7171" name="Title 1"/>
          <p:cNvSpPr>
            <a:spLocks noGrp="1"/>
          </p:cNvSpPr>
          <p:nvPr>
            <p:ph type="ctrTitle"/>
          </p:nvPr>
        </p:nvSpPr>
        <p:spPr>
          <a:xfrm>
            <a:off x="179388" y="1506538"/>
            <a:ext cx="4679950" cy="1470025"/>
          </a:xfrm>
        </p:spPr>
        <p:txBody>
          <a:bodyPr/>
          <a:lstStyle/>
          <a:p>
            <a:pPr eaLnBrk="1" hangingPunct="1"/>
            <a:r>
              <a:rPr lang="en-GB" altLang="en-US" smtClean="0"/>
              <a:t>Youth &amp; Education in Nazi Germany</a:t>
            </a:r>
          </a:p>
        </p:txBody>
      </p:sp>
      <p:pic>
        <p:nvPicPr>
          <p:cNvPr id="7172" name="Picture 5" descr="http://www.holocaustresearchproject.org/holoprelude/images/Hitler%20Youth%20pos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554" y="887412"/>
            <a:ext cx="38481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4326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785813"/>
            <a:ext cx="8001000" cy="584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a:defRPr/>
            </a:pPr>
            <a:r>
              <a:rPr lang="en-GB" sz="2200" smtClean="0">
                <a:latin typeface="+mj-lt"/>
              </a:rPr>
              <a:t>“What I liked about the Hitler Youth was the comradeship. I was full of enthusiasm… what boy isn’t fired by high ideals such as comradeship, loyalty, honour… The trips… off into the countryside… I was pleased that sport had its place… </a:t>
            </a:r>
          </a:p>
          <a:p>
            <a:pPr>
              <a:defRPr/>
            </a:pPr>
            <a:endParaRPr lang="en-GB" sz="2200" smtClean="0">
              <a:latin typeface="+mj-lt"/>
            </a:endParaRPr>
          </a:p>
          <a:p>
            <a:pPr>
              <a:defRPr/>
            </a:pPr>
            <a:r>
              <a:rPr lang="en-GB" sz="2200" smtClean="0">
                <a:latin typeface="+mj-lt"/>
              </a:rPr>
              <a:t>Later, when I became a leader, the negative aspects became obvious. I found the compulsion and the requirement of absolute obedience unpleasant. It was preferred that people should not have a will of their own… The Hitler Youth was interfering everywhere in people’s lives…</a:t>
            </a:r>
          </a:p>
          <a:p>
            <a:pPr>
              <a:defRPr/>
            </a:pPr>
            <a:endParaRPr lang="en-GB" sz="2200" smtClean="0">
              <a:latin typeface="+mj-lt"/>
            </a:endParaRPr>
          </a:p>
          <a:p>
            <a:pPr>
              <a:defRPr/>
            </a:pPr>
            <a:r>
              <a:rPr lang="en-GB" sz="2200" smtClean="0">
                <a:latin typeface="+mj-lt"/>
              </a:rPr>
              <a:t>In our troop the activities consisted almost entirely of boring military drill… why didn’t we complain to our parents and teachers? The explanation I can find is that we were all in the grip of ambition; we wanted to impress our sub-leaders with perfect discipline, with our powers of endurance with our military bearing.”</a:t>
            </a:r>
          </a:p>
        </p:txBody>
      </p:sp>
    </p:spTree>
    <p:extLst>
      <p:ext uri="{BB962C8B-B14F-4D97-AF65-F5344CB8AC3E}">
        <p14:creationId xmlns:p14="http://schemas.microsoft.com/office/powerpoint/2010/main" val="2122581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Education as propaganda</a:t>
            </a:r>
          </a:p>
        </p:txBody>
      </p:sp>
      <p:sp>
        <p:nvSpPr>
          <p:cNvPr id="3" name="Content Placeholder 2"/>
          <p:cNvSpPr>
            <a:spLocks noGrp="1"/>
          </p:cNvSpPr>
          <p:nvPr>
            <p:ph sz="quarter" idx="1"/>
          </p:nvPr>
        </p:nvSpPr>
        <p:spPr>
          <a:xfrm>
            <a:off x="901700" y="1604828"/>
            <a:ext cx="7772400" cy="1447465"/>
          </a:xfrm>
          <a:solidFill>
            <a:schemeClr val="accent1">
              <a:lumMod val="40000"/>
              <a:lumOff val="60000"/>
            </a:schemeClr>
          </a:solidFill>
        </p:spPr>
        <p:txBody>
          <a:bodyPr>
            <a:normAutofit/>
          </a:bodyPr>
          <a:lstStyle/>
          <a:p>
            <a:pPr marL="274320" indent="-274320" eaLnBrk="1" fontAlgn="auto" hangingPunct="1">
              <a:spcBef>
                <a:spcPts val="580"/>
              </a:spcBef>
              <a:spcAft>
                <a:spcPts val="0"/>
              </a:spcAft>
              <a:buFont typeface="Wingdings 2"/>
              <a:buChar char=""/>
              <a:defRPr/>
            </a:pPr>
            <a:r>
              <a:rPr lang="en-GB" dirty="0" smtClean="0"/>
              <a:t>“The chief purpose of the school is to train human beings to realise that the State is more important than the individual, that individuals must be willing and ready to sacrifice themselves for Nation and </a:t>
            </a:r>
            <a:r>
              <a:rPr lang="en-GB" dirty="0" err="1" smtClean="0"/>
              <a:t>Führer</a:t>
            </a:r>
            <a:r>
              <a:rPr lang="en-GB" dirty="0" smtClean="0"/>
              <a:t>.”</a:t>
            </a:r>
            <a:endParaRPr lang="en-GB" dirty="0"/>
          </a:p>
        </p:txBody>
      </p:sp>
      <p:pic>
        <p:nvPicPr>
          <p:cNvPr id="17412" name="Picture 2" descr="http://evofh1l.devhub.com/img/upload/bdd623d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3571875"/>
            <a:ext cx="21018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28813" y="6072188"/>
            <a:ext cx="4498975" cy="3698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Bernhard Rust- Nazi Education Minister</a:t>
            </a:r>
          </a:p>
        </p:txBody>
      </p:sp>
    </p:spTree>
    <p:extLst>
      <p:ext uri="{BB962C8B-B14F-4D97-AF65-F5344CB8AC3E}">
        <p14:creationId xmlns:p14="http://schemas.microsoft.com/office/powerpoint/2010/main" val="1077920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Teachers</a:t>
            </a:r>
          </a:p>
        </p:txBody>
      </p:sp>
      <p:sp>
        <p:nvSpPr>
          <p:cNvPr id="3" name="Content Placeholder 2"/>
          <p:cNvSpPr>
            <a:spLocks noGrp="1"/>
          </p:cNvSpPr>
          <p:nvPr>
            <p:ph sz="quarter" idx="1"/>
          </p:nvPr>
        </p:nvSpPr>
        <p:spPr>
          <a:xfrm>
            <a:off x="647700" y="1859924"/>
            <a:ext cx="5229225" cy="4572000"/>
          </a:xfrm>
        </p:spPr>
        <p:txBody>
          <a:bodyPr>
            <a:normAutofit fontScale="92500" lnSpcReduction="10000"/>
          </a:bodyPr>
          <a:lstStyle/>
          <a:p>
            <a:pPr eaLnBrk="1" hangingPunct="1">
              <a:lnSpc>
                <a:spcPct val="80000"/>
              </a:lnSpc>
              <a:defRPr/>
            </a:pPr>
            <a:r>
              <a:rPr lang="en-GB" sz="2400" dirty="0" smtClean="0"/>
              <a:t>By 1936, over 30% of teachers had voluntarily joined the Nazi </a:t>
            </a:r>
            <a:r>
              <a:rPr lang="en-GB" sz="2400" dirty="0" smtClean="0"/>
              <a:t>Party.</a:t>
            </a:r>
            <a:endParaRPr lang="en-GB" sz="2400" dirty="0" smtClean="0"/>
          </a:p>
          <a:p>
            <a:pPr eaLnBrk="1" hangingPunct="1">
              <a:lnSpc>
                <a:spcPct val="80000"/>
              </a:lnSpc>
              <a:buFont typeface="Wingdings 2" panose="05020102010507070707" pitchFamily="18" charset="2"/>
              <a:buNone/>
              <a:defRPr/>
            </a:pPr>
            <a:endParaRPr lang="en-GB" sz="2400" dirty="0" smtClean="0"/>
          </a:p>
          <a:p>
            <a:pPr eaLnBrk="1" hangingPunct="1">
              <a:lnSpc>
                <a:spcPct val="80000"/>
              </a:lnSpc>
              <a:defRPr/>
            </a:pPr>
            <a:r>
              <a:rPr lang="en-GB" sz="2400" dirty="0" smtClean="0"/>
              <a:t>To try and make sure that all teachers followed the ideals of the Party, they were pressurised into joining the </a:t>
            </a:r>
            <a:r>
              <a:rPr lang="en-GB" sz="2400" b="1" dirty="0" smtClean="0"/>
              <a:t>National Socialist Teachers’ League </a:t>
            </a:r>
            <a:r>
              <a:rPr lang="en-GB" sz="2400" dirty="0" smtClean="0"/>
              <a:t>(NSLB)</a:t>
            </a:r>
          </a:p>
          <a:p>
            <a:pPr eaLnBrk="1" hangingPunct="1">
              <a:lnSpc>
                <a:spcPct val="80000"/>
              </a:lnSpc>
              <a:buFont typeface="Wingdings 2" panose="05020102010507070707" pitchFamily="18" charset="2"/>
              <a:buNone/>
              <a:defRPr/>
            </a:pPr>
            <a:endParaRPr lang="en-GB" sz="2400" dirty="0" smtClean="0"/>
          </a:p>
          <a:p>
            <a:pPr eaLnBrk="1" hangingPunct="1">
              <a:lnSpc>
                <a:spcPct val="80000"/>
              </a:lnSpc>
              <a:defRPr/>
            </a:pPr>
            <a:r>
              <a:rPr lang="en-GB" sz="2400" dirty="0" smtClean="0"/>
              <a:t>By 1937, 97% had done </a:t>
            </a:r>
            <a:r>
              <a:rPr lang="en-GB" sz="2400" dirty="0" smtClean="0"/>
              <a:t>so.</a:t>
            </a:r>
            <a:endParaRPr lang="en-GB" sz="2400" dirty="0" smtClean="0"/>
          </a:p>
          <a:p>
            <a:pPr eaLnBrk="1" hangingPunct="1">
              <a:lnSpc>
                <a:spcPct val="80000"/>
              </a:lnSpc>
              <a:buFont typeface="Wingdings 2" panose="05020102010507070707" pitchFamily="18" charset="2"/>
              <a:buNone/>
              <a:defRPr/>
            </a:pPr>
            <a:endParaRPr lang="en-GB" sz="2400" dirty="0" smtClean="0"/>
          </a:p>
          <a:p>
            <a:pPr eaLnBrk="1" hangingPunct="1">
              <a:lnSpc>
                <a:spcPct val="80000"/>
              </a:lnSpc>
              <a:defRPr/>
            </a:pPr>
            <a:r>
              <a:rPr lang="en-GB" sz="2400" dirty="0" smtClean="0"/>
              <a:t>Members had to attend a one-month training course- stressing Nazi ideology and physical </a:t>
            </a:r>
            <a:r>
              <a:rPr lang="en-GB" sz="2400" dirty="0" smtClean="0"/>
              <a:t>education.</a:t>
            </a:r>
            <a:endParaRPr lang="en-GB" sz="2400" dirty="0" smtClean="0"/>
          </a:p>
        </p:txBody>
      </p:sp>
      <p:pic>
        <p:nvPicPr>
          <p:cNvPr id="18436" name="Picture 2" descr="http://www.ushmm.org/propaganda/assets/images/500x/classroom-der-stu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165" y="4750761"/>
            <a:ext cx="257175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uwec.edu/career/alumnicareerlink/images/Education%20of%20a%20Higher%20Deg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243" y="1859924"/>
            <a:ext cx="26431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956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Teachers</a:t>
            </a:r>
          </a:p>
        </p:txBody>
      </p:sp>
      <p:sp>
        <p:nvSpPr>
          <p:cNvPr id="3" name="Content Placeholder 2"/>
          <p:cNvSpPr>
            <a:spLocks noGrp="1"/>
          </p:cNvSpPr>
          <p:nvPr>
            <p:ph sz="quarter" idx="1"/>
          </p:nvPr>
        </p:nvSpPr>
        <p:spPr>
          <a:xfrm>
            <a:off x="842963" y="1786362"/>
            <a:ext cx="7772400" cy="4572000"/>
          </a:xfrm>
        </p:spPr>
        <p:txBody>
          <a:bodyPr>
            <a:normAutofit/>
          </a:bodyPr>
          <a:lstStyle/>
          <a:p>
            <a:pPr eaLnBrk="1" hangingPunct="1"/>
            <a:r>
              <a:rPr lang="en-GB" altLang="en-US" sz="2400" dirty="0" smtClean="0"/>
              <a:t>Nazi officials kept records on individual </a:t>
            </a:r>
            <a:r>
              <a:rPr lang="en-GB" altLang="en-US" sz="2400" dirty="0" smtClean="0"/>
              <a:t>teachers.</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Those who were insufficiently committed to National Socialism could be </a:t>
            </a:r>
            <a:r>
              <a:rPr lang="en-GB" altLang="en-US" sz="2400" dirty="0" smtClean="0"/>
              <a:t>dismissed.</a:t>
            </a:r>
            <a:endParaRPr lang="en-GB" altLang="en-US" sz="2400" dirty="0" smtClean="0"/>
          </a:p>
        </p:txBody>
      </p:sp>
      <p:pic>
        <p:nvPicPr>
          <p:cNvPr id="19460" name="Picture 2" descr="http://www.ibsaf.org/ibsafworld/2008/march/JustJokin/teach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68" y="3842599"/>
            <a:ext cx="27844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ttp://tothewire.files.wordpress.com/2009/01/swastika-inver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4929188"/>
            <a:ext cx="4429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84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00113" y="260350"/>
            <a:ext cx="7772400" cy="1143000"/>
          </a:xfrm>
        </p:spPr>
        <p:txBody>
          <a:bodyPr/>
          <a:lstStyle/>
          <a:p>
            <a:pPr eaLnBrk="1" hangingPunct="1"/>
            <a:r>
              <a:rPr lang="en-GB" altLang="en-US" smtClean="0"/>
              <a:t>Curriculum</a:t>
            </a:r>
          </a:p>
        </p:txBody>
      </p:sp>
      <p:sp>
        <p:nvSpPr>
          <p:cNvPr id="3" name="Content Placeholder 2"/>
          <p:cNvSpPr>
            <a:spLocks noGrp="1"/>
          </p:cNvSpPr>
          <p:nvPr>
            <p:ph sz="quarter" idx="1"/>
          </p:nvPr>
        </p:nvSpPr>
        <p:spPr>
          <a:xfrm>
            <a:off x="393880" y="1719263"/>
            <a:ext cx="8407400" cy="4406900"/>
          </a:xfrm>
        </p:spPr>
        <p:txBody>
          <a:bodyPr>
            <a:normAutofit lnSpcReduction="10000"/>
          </a:bodyPr>
          <a:lstStyle/>
          <a:p>
            <a:pPr eaLnBrk="1" hangingPunct="1"/>
            <a:r>
              <a:rPr lang="en-GB" altLang="en-US" sz="2200" dirty="0" smtClean="0"/>
              <a:t>The Nazis changed the </a:t>
            </a:r>
            <a:r>
              <a:rPr lang="en-GB" altLang="en-US" sz="2200" dirty="0" smtClean="0"/>
              <a:t>curriculum.</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Greater stress was placed on physical </a:t>
            </a:r>
            <a:r>
              <a:rPr lang="en-GB" altLang="en-US" sz="2200" dirty="0" smtClean="0"/>
              <a:t>exercise.</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By 1936 this took up 2 hours a </a:t>
            </a:r>
            <a:r>
              <a:rPr lang="en-GB" altLang="en-US" sz="2200" dirty="0" smtClean="0"/>
              <a:t>day.</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Nazi ideas were incorporated into subjects, particularly biology and </a:t>
            </a:r>
            <a:r>
              <a:rPr lang="en-GB" altLang="en-US" sz="2200" dirty="0" smtClean="0"/>
              <a:t>history.</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From 1935, all textbooks had to be </a:t>
            </a:r>
            <a:r>
              <a:rPr lang="en-GB" altLang="en-US" sz="2200" dirty="0" smtClean="0"/>
              <a:t>approved.</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New textbooks were produced, reflecting Nazi </a:t>
            </a:r>
            <a:r>
              <a:rPr lang="en-GB" altLang="en-US" sz="2200" dirty="0" smtClean="0"/>
              <a:t>values.</a:t>
            </a:r>
            <a:endParaRPr lang="en-GB" altLang="en-US" sz="2200" dirty="0" smtClean="0"/>
          </a:p>
        </p:txBody>
      </p:sp>
      <p:pic>
        <p:nvPicPr>
          <p:cNvPr id="20484" name="Picture 5" descr="Physical%20Fitness%20Logo_ful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0887" y="1717676"/>
            <a:ext cx="204311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065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Biology</a:t>
            </a:r>
            <a:endParaRPr lang="en-GB" altLang="en-US" smtClean="0"/>
          </a:p>
        </p:txBody>
      </p:sp>
      <p:sp>
        <p:nvSpPr>
          <p:cNvPr id="11267" name="Rectangle 3"/>
          <p:cNvSpPr>
            <a:spLocks noGrp="1" noChangeArrowheads="1"/>
          </p:cNvSpPr>
          <p:nvPr>
            <p:ph type="body" sz="half" idx="1"/>
          </p:nvPr>
        </p:nvSpPr>
        <p:spPr/>
        <p:txBody>
          <a:bodyPr>
            <a:noAutofit/>
          </a:bodyPr>
          <a:lstStyle/>
          <a:p>
            <a:pPr eaLnBrk="1" hangingPunct="1">
              <a:lnSpc>
                <a:spcPct val="90000"/>
              </a:lnSpc>
            </a:pPr>
            <a:r>
              <a:rPr lang="en-US" altLang="en-US" sz="2800" dirty="0" smtClean="0"/>
              <a:t>Race studies: all other races are </a:t>
            </a:r>
            <a:r>
              <a:rPr lang="en-US" altLang="en-US" sz="2800" dirty="0" smtClean="0"/>
              <a:t>inferior.</a:t>
            </a:r>
            <a:endParaRPr lang="en-US" altLang="en-US" sz="2800" dirty="0" smtClean="0"/>
          </a:p>
          <a:p>
            <a:pPr eaLnBrk="1" hangingPunct="1">
              <a:lnSpc>
                <a:spcPct val="90000"/>
              </a:lnSpc>
            </a:pPr>
            <a:endParaRPr lang="en-US" altLang="en-US" sz="2800" dirty="0" smtClean="0"/>
          </a:p>
          <a:p>
            <a:pPr eaLnBrk="1" hangingPunct="1">
              <a:lnSpc>
                <a:spcPct val="90000"/>
              </a:lnSpc>
            </a:pPr>
            <a:r>
              <a:rPr lang="en-US" altLang="en-US" sz="2800" dirty="0" smtClean="0"/>
              <a:t>Nazi textbook </a:t>
            </a:r>
            <a:r>
              <a:rPr lang="en-US" altLang="en-US" sz="2800" dirty="0" smtClean="0"/>
              <a:t>image.</a:t>
            </a:r>
            <a:endParaRPr lang="en-US" altLang="en-US" sz="2800" dirty="0" smtClean="0"/>
          </a:p>
          <a:p>
            <a:pPr eaLnBrk="1" hangingPunct="1">
              <a:lnSpc>
                <a:spcPct val="90000"/>
              </a:lnSpc>
            </a:pPr>
            <a:endParaRPr lang="en-US" altLang="en-US" sz="2800" dirty="0" smtClean="0"/>
          </a:p>
          <a:p>
            <a:pPr eaLnBrk="1" hangingPunct="1">
              <a:lnSpc>
                <a:spcPct val="90000"/>
              </a:lnSpc>
            </a:pPr>
            <a:r>
              <a:rPr lang="en-US" altLang="en-US" sz="2800" dirty="0" smtClean="0"/>
              <a:t>‘The Jewish nose is bent. It looks like the number six.’</a:t>
            </a:r>
            <a:endParaRPr lang="en-GB" altLang="en-US" sz="2800" dirty="0" smtClean="0"/>
          </a:p>
        </p:txBody>
      </p:sp>
      <p:graphicFrame>
        <p:nvGraphicFramePr>
          <p:cNvPr id="21508" name="Object 2"/>
          <p:cNvGraphicFramePr>
            <a:graphicFrameLocks noGrp="1" noChangeAspect="1"/>
          </p:cNvGraphicFramePr>
          <p:nvPr>
            <p:ph sz="half" idx="2"/>
          </p:nvPr>
        </p:nvGraphicFramePr>
        <p:xfrm>
          <a:off x="4743450" y="1752600"/>
          <a:ext cx="3724275" cy="4267200"/>
        </p:xfrm>
        <a:graphic>
          <a:graphicData uri="http://schemas.openxmlformats.org/presentationml/2006/ole">
            <mc:AlternateContent xmlns:mc="http://schemas.openxmlformats.org/markup-compatibility/2006">
              <mc:Choice xmlns:v="urn:schemas-microsoft-com:vml" Requires="v">
                <p:oleObj spid="_x0000_s1030" name="Bitmap Image" r:id="rId4" imgW="4896533" imgH="5609524" progId="PBrush">
                  <p:embed/>
                </p:oleObj>
              </mc:Choice>
              <mc:Fallback>
                <p:oleObj name="Bitmap Image" r:id="rId4" imgW="4896533" imgH="5609524"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1752600"/>
                        <a:ext cx="37242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660633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History</a:t>
            </a:r>
            <a:endParaRPr lang="en-GB" altLang="en-US" smtClean="0"/>
          </a:p>
        </p:txBody>
      </p:sp>
      <p:sp>
        <p:nvSpPr>
          <p:cNvPr id="13315" name="Rectangle 3"/>
          <p:cNvSpPr>
            <a:spLocks noGrp="1" noChangeArrowheads="1"/>
          </p:cNvSpPr>
          <p:nvPr>
            <p:ph type="body" sz="half" idx="1"/>
          </p:nvPr>
        </p:nvSpPr>
        <p:spPr/>
        <p:txBody>
          <a:bodyPr>
            <a:noAutofit/>
          </a:bodyPr>
          <a:lstStyle/>
          <a:p>
            <a:pPr eaLnBrk="1" hangingPunct="1"/>
            <a:r>
              <a:rPr lang="en-US" altLang="en-US" sz="2800" dirty="0" smtClean="0"/>
              <a:t>German view of </a:t>
            </a:r>
            <a:r>
              <a:rPr lang="en-US" altLang="en-US" sz="2800" dirty="0" smtClean="0"/>
              <a:t>history</a:t>
            </a:r>
            <a:endParaRPr lang="en-US" altLang="en-US" sz="2800" dirty="0" smtClean="0"/>
          </a:p>
          <a:p>
            <a:pPr eaLnBrk="1" hangingPunct="1">
              <a:buFont typeface="Wingdings 2" panose="05020102010507070707" pitchFamily="18" charset="2"/>
              <a:buNone/>
            </a:pPr>
            <a:endParaRPr lang="en-US" altLang="en-US" sz="2800" dirty="0" smtClean="0"/>
          </a:p>
          <a:p>
            <a:pPr eaLnBrk="1" hangingPunct="1"/>
            <a:r>
              <a:rPr lang="en-US" altLang="en-US" sz="2800" dirty="0" smtClean="0"/>
              <a:t>World War One</a:t>
            </a:r>
          </a:p>
          <a:p>
            <a:pPr eaLnBrk="1" hangingPunct="1">
              <a:buFont typeface="Wingdings 2" panose="05020102010507070707" pitchFamily="18" charset="2"/>
              <a:buNone/>
            </a:pPr>
            <a:endParaRPr lang="en-US" altLang="en-US" sz="2800" dirty="0" smtClean="0"/>
          </a:p>
          <a:p>
            <a:pPr eaLnBrk="1" hangingPunct="1"/>
            <a:r>
              <a:rPr lang="en-US" altLang="en-US" sz="2800" dirty="0" smtClean="0"/>
              <a:t>Treaty of Versailles</a:t>
            </a:r>
          </a:p>
          <a:p>
            <a:pPr eaLnBrk="1" hangingPunct="1"/>
            <a:endParaRPr lang="en-US" altLang="en-US" sz="2800" dirty="0" smtClean="0"/>
          </a:p>
          <a:p>
            <a:pPr eaLnBrk="1" hangingPunct="1"/>
            <a:r>
              <a:rPr lang="en-US" altLang="en-US" sz="2800" dirty="0" smtClean="0"/>
              <a:t>Reich at </a:t>
            </a:r>
            <a:r>
              <a:rPr lang="en-US" altLang="en-US" sz="2800" dirty="0" err="1" smtClean="0"/>
              <a:t>centre</a:t>
            </a:r>
            <a:r>
              <a:rPr lang="en-US" altLang="en-US" sz="2800" dirty="0" smtClean="0"/>
              <a:t> of Europe</a:t>
            </a:r>
            <a:endParaRPr lang="en-GB" altLang="en-US" sz="2800" dirty="0" smtClean="0"/>
          </a:p>
        </p:txBody>
      </p:sp>
      <p:graphicFrame>
        <p:nvGraphicFramePr>
          <p:cNvPr id="22532" name="Object 2"/>
          <p:cNvGraphicFramePr>
            <a:graphicFrameLocks noGrp="1" noChangeAspect="1"/>
          </p:cNvGraphicFramePr>
          <p:nvPr>
            <p:ph sz="half" idx="2"/>
          </p:nvPr>
        </p:nvGraphicFramePr>
        <p:xfrm>
          <a:off x="5410200" y="1676400"/>
          <a:ext cx="3028950" cy="4191000"/>
        </p:xfrm>
        <a:graphic>
          <a:graphicData uri="http://schemas.openxmlformats.org/presentationml/2006/ole">
            <mc:AlternateContent xmlns:mc="http://schemas.openxmlformats.org/markup-compatibility/2006">
              <mc:Choice xmlns:v="urn:schemas-microsoft-com:vml" Requires="v">
                <p:oleObj spid="_x0000_s2054" name="Bitmap Image" r:id="rId4" imgW="1685714" imgH="1590897" progId="PBrush">
                  <p:embed/>
                </p:oleObj>
              </mc:Choice>
              <mc:Fallback>
                <p:oleObj name="Bitmap Image" r:id="rId4" imgW="1685714" imgH="1590897"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76400"/>
                        <a:ext cx="30289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994833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Maths</a:t>
            </a:r>
            <a:endParaRPr lang="en-GB" altLang="en-US" smtClean="0"/>
          </a:p>
        </p:txBody>
      </p:sp>
      <p:sp>
        <p:nvSpPr>
          <p:cNvPr id="14339" name="Rectangle 3"/>
          <p:cNvSpPr>
            <a:spLocks noGrp="1" noChangeArrowheads="1"/>
          </p:cNvSpPr>
          <p:nvPr>
            <p:ph type="body" idx="1"/>
          </p:nvPr>
        </p:nvSpPr>
        <p:spPr>
          <a:xfrm>
            <a:off x="887234" y="1721968"/>
            <a:ext cx="7772400" cy="4572000"/>
          </a:xfrm>
        </p:spPr>
        <p:txBody>
          <a:bodyPr/>
          <a:lstStyle/>
          <a:p>
            <a:pPr eaLnBrk="1" hangingPunct="1"/>
            <a:r>
              <a:rPr lang="en-US" altLang="en-US" dirty="0" smtClean="0"/>
              <a:t>Reinforce Nazi ideas of conflict and struggle.</a:t>
            </a:r>
          </a:p>
          <a:p>
            <a:pPr eaLnBrk="1" hangingPunct="1">
              <a:buFont typeface="Wingdings" panose="05000000000000000000" pitchFamily="2" charset="2"/>
              <a:buNone/>
            </a:pPr>
            <a:endParaRPr lang="en-US" altLang="en-US" dirty="0" smtClean="0"/>
          </a:p>
          <a:p>
            <a:pPr eaLnBrk="1" hangingPunct="1"/>
            <a:r>
              <a:rPr lang="en-US" altLang="en-US" dirty="0" smtClean="0"/>
              <a:t>‘A squadron of 45 bombers drops bombs. Each bomb weighs 50 kilos. What is the total weight of bombs dropped?’</a:t>
            </a:r>
            <a:endParaRPr lang="en-GB" altLang="en-US" dirty="0" smtClean="0"/>
          </a:p>
        </p:txBody>
      </p:sp>
      <p:pic>
        <p:nvPicPr>
          <p:cNvPr id="23556" name="Picture 5" descr="bf109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887788"/>
            <a:ext cx="52387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49753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285750"/>
            <a:ext cx="8286750" cy="3478213"/>
          </a:xfrm>
          <a:prstGeom prst="rect">
            <a:avLst/>
          </a:prstGeom>
          <a:solidFill>
            <a:schemeClr val="accent3">
              <a:lumMod val="40000"/>
              <a:lumOff val="60000"/>
            </a:schemeClr>
          </a:solidFill>
        </p:spPr>
        <p:txBody>
          <a:bodyPr>
            <a:spAutoFit/>
          </a:bodyPr>
          <a:lstStyle/>
          <a:p>
            <a:pPr fontAlgn="auto">
              <a:spcBef>
                <a:spcPts val="0"/>
              </a:spcBef>
              <a:spcAft>
                <a:spcPts val="0"/>
              </a:spcAft>
              <a:defRPr/>
            </a:pPr>
            <a:r>
              <a:rPr lang="en-GB" sz="2000" dirty="0">
                <a:latin typeface="+mn-lt"/>
                <a:cs typeface="+mn-cs"/>
              </a:rPr>
              <a:t>“There is no longer any intellectual freedom… and education is being degraded by political interference… Political agents, often ignorant and stupid men… interfere with my teaching of Geography. Some of them don’t seem to realise that any countries exist except Germany…</a:t>
            </a:r>
          </a:p>
          <a:p>
            <a:pPr fontAlgn="auto">
              <a:spcBef>
                <a:spcPts val="0"/>
              </a:spcBef>
              <a:spcAft>
                <a:spcPts val="0"/>
              </a:spcAft>
              <a:defRPr/>
            </a:pPr>
            <a:endParaRPr lang="en-GB" sz="2000" dirty="0">
              <a:latin typeface="+mn-lt"/>
              <a:cs typeface="+mn-cs"/>
            </a:endParaRPr>
          </a:p>
          <a:p>
            <a:pPr fontAlgn="auto">
              <a:spcBef>
                <a:spcPts val="0"/>
              </a:spcBef>
              <a:spcAft>
                <a:spcPts val="0"/>
              </a:spcAft>
              <a:defRPr/>
            </a:pPr>
            <a:r>
              <a:rPr lang="en-GB" sz="2000" dirty="0">
                <a:latin typeface="+mn-lt"/>
                <a:cs typeface="+mn-cs"/>
              </a:rPr>
              <a:t>My headmaster; who is new and young and a very keen Nazi- in fact he would not have the post if he were not a Party man- greatly hopes that I will leave. That is obvious, for he will get high praise if he can quickly establish an all-Nazi staff.”</a:t>
            </a:r>
          </a:p>
          <a:p>
            <a:pPr fontAlgn="auto">
              <a:spcBef>
                <a:spcPts val="0"/>
              </a:spcBef>
              <a:spcAft>
                <a:spcPts val="0"/>
              </a:spcAft>
              <a:defRPr/>
            </a:pPr>
            <a:r>
              <a:rPr lang="en-GB" sz="2000" dirty="0">
                <a:latin typeface="+mn-lt"/>
                <a:cs typeface="+mn-cs"/>
              </a:rPr>
              <a:t>Dr Schuster, a geography teacher, 1938</a:t>
            </a:r>
          </a:p>
        </p:txBody>
      </p:sp>
      <p:pic>
        <p:nvPicPr>
          <p:cNvPr id="24579" name="Picture 5" descr="http://www.holocaustsurvivors.org/photos/hitler_youth+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54463"/>
            <a:ext cx="38798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http://madmikesamerica.com/wp-content/uploads/2011/05/hitler-youth-hitler-jugend-ww2-nazi-germany-history-pictures-amazing-incredibel-images-photos-01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3954463"/>
            <a:ext cx="4038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57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675" y="549275"/>
            <a:ext cx="5586413" cy="4893647"/>
          </a:xfrm>
          <a:prstGeom prst="rect">
            <a:avLst/>
          </a:prstGeom>
          <a:solidFill>
            <a:schemeClr val="accent3">
              <a:lumMod val="40000"/>
              <a:lumOff val="60000"/>
            </a:schemeClr>
          </a:solidFill>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a:defRPr/>
            </a:pPr>
            <a:r>
              <a:rPr lang="en-GB" sz="2400" b="1" i="1" dirty="0" smtClean="0">
                <a:latin typeface="+mj-lt"/>
              </a:rPr>
              <a:t>Der </a:t>
            </a:r>
            <a:r>
              <a:rPr lang="en-GB" sz="2400" b="1" i="1" dirty="0" err="1" smtClean="0">
                <a:latin typeface="+mj-lt"/>
              </a:rPr>
              <a:t>Angriff</a:t>
            </a:r>
            <a:r>
              <a:rPr lang="en-GB" sz="2400" dirty="0" smtClean="0">
                <a:latin typeface="+mj-lt"/>
              </a:rPr>
              <a:t> , 1939</a:t>
            </a:r>
          </a:p>
          <a:p>
            <a:pPr>
              <a:defRPr/>
            </a:pPr>
            <a:endParaRPr lang="en-GB" sz="2400" dirty="0" smtClean="0">
              <a:latin typeface="+mj-lt"/>
            </a:endParaRPr>
          </a:p>
          <a:p>
            <a:pPr>
              <a:defRPr/>
            </a:pPr>
            <a:r>
              <a:rPr lang="en-GB" sz="2400" dirty="0" smtClean="0">
                <a:latin typeface="+mj-lt"/>
              </a:rPr>
              <a:t>“All subjects, German Language, History, geography, Chemistry and Mathematics- must concentrate on military subjects- the glorification of military service and of German heroes and leaders and the strength of a regenerated Germany. Chemistry will inculcate a knowledge of chemical warfare, explosives, Buna (artificial rubber), etc. while mathematics will help the young to understand artillery, ballistics etc.”</a:t>
            </a:r>
          </a:p>
        </p:txBody>
      </p:sp>
      <p:pic>
        <p:nvPicPr>
          <p:cNvPr id="25603" name="Picture 2" descr="http://www.dhm.de/lemo/objekte/pict/vlt02966/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26574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3103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50" y="71438"/>
            <a:ext cx="7500938" cy="3786187"/>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en-GB" sz="2000" dirty="0">
                <a:latin typeface="+mn-lt"/>
                <a:cs typeface="+mn-cs"/>
              </a:rPr>
              <a:t>“In my great educative work I am beginning with the young. We older ones are used up… We are rotten to the marrow. But my magnificent youngsters! Are there finer ones in the world? With them I can make a new world. </a:t>
            </a:r>
          </a:p>
          <a:p>
            <a:pPr fontAlgn="auto">
              <a:spcBef>
                <a:spcPts val="0"/>
              </a:spcBef>
              <a:spcAft>
                <a:spcPts val="0"/>
              </a:spcAft>
              <a:defRPr/>
            </a:pPr>
            <a:endParaRPr lang="en-GB" sz="2000" dirty="0">
              <a:latin typeface="+mn-lt"/>
              <a:cs typeface="+mn-cs"/>
            </a:endParaRPr>
          </a:p>
          <a:p>
            <a:pPr fontAlgn="auto">
              <a:spcBef>
                <a:spcPts val="0"/>
              </a:spcBef>
              <a:spcAft>
                <a:spcPts val="0"/>
              </a:spcAft>
              <a:defRPr/>
            </a:pPr>
            <a:r>
              <a:rPr lang="en-GB" sz="2000" dirty="0">
                <a:latin typeface="+mn-lt"/>
                <a:cs typeface="+mn-cs"/>
              </a:rPr>
              <a:t>My teaching is hard. Weakness has to be knocked out of them… A violently active, dominating, intrepid, brutal youth- that is what I am after… It must be indifferent to pain. There must be no weakness or tenderness in it… </a:t>
            </a:r>
          </a:p>
          <a:p>
            <a:pPr fontAlgn="auto">
              <a:spcBef>
                <a:spcPts val="0"/>
              </a:spcBef>
              <a:spcAft>
                <a:spcPts val="0"/>
              </a:spcAft>
              <a:defRPr/>
            </a:pPr>
            <a:endParaRPr lang="en-GB" sz="2000" dirty="0">
              <a:latin typeface="+mn-lt"/>
              <a:cs typeface="+mn-cs"/>
            </a:endParaRPr>
          </a:p>
          <a:p>
            <a:pPr fontAlgn="auto">
              <a:spcBef>
                <a:spcPts val="0"/>
              </a:spcBef>
              <a:spcAft>
                <a:spcPts val="0"/>
              </a:spcAft>
              <a:defRPr/>
            </a:pPr>
            <a:r>
              <a:rPr lang="en-GB" sz="2000" dirty="0">
                <a:latin typeface="+mn-lt"/>
                <a:cs typeface="+mn-cs"/>
              </a:rPr>
              <a:t>I will have no intellectual training. Knowledge is ruin to my young men… One thing they must learn, self-command</a:t>
            </a:r>
            <a:r>
              <a:rPr lang="en-GB" sz="2000" dirty="0" smtClean="0">
                <a:latin typeface="+mn-lt"/>
                <a:cs typeface="+mn-cs"/>
              </a:rPr>
              <a:t>!” Hitler.</a:t>
            </a:r>
            <a:endParaRPr lang="en-GB" sz="2000" dirty="0">
              <a:latin typeface="+mn-lt"/>
              <a:cs typeface="+mn-cs"/>
            </a:endParaRPr>
          </a:p>
        </p:txBody>
      </p:sp>
      <p:pic>
        <p:nvPicPr>
          <p:cNvPr id="8195" name="Picture 2" descr="http://scrapetv.com/News/News%20Pages/Politics/images-2/adolf-hi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929063"/>
            <a:ext cx="22415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42387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500063"/>
            <a:ext cx="7143750" cy="3046412"/>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en-GB" sz="2400" dirty="0">
                <a:latin typeface="+mn-lt"/>
                <a:cs typeface="+mn-cs"/>
              </a:rPr>
              <a:t>“We start our work when the child is three. As soon as it begins to think, a little flag is put into its hand. Then comes school, the Hitler Youth Movement, the Storm Troop… We never let a single soul go, and when they have gone through all that, there is the Labour Front, which takes them when they are grown up and never lets hold of them… whether they like it or not.”</a:t>
            </a:r>
          </a:p>
        </p:txBody>
      </p:sp>
      <p:pic>
        <p:nvPicPr>
          <p:cNvPr id="9219" name="Picture 2" descr="http://www.ushmm.org/lcmedia/photo/wlc/image/09/096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3786188"/>
            <a:ext cx="1581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57438" y="5929313"/>
            <a:ext cx="4572000"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dirty="0"/>
              <a:t>Robert </a:t>
            </a:r>
            <a:r>
              <a:rPr lang="en-GB" dirty="0" err="1"/>
              <a:t>Ley</a:t>
            </a:r>
            <a:r>
              <a:rPr lang="en-GB" dirty="0"/>
              <a:t>, leader of the Labour Front (DAF)</a:t>
            </a:r>
          </a:p>
        </p:txBody>
      </p:sp>
    </p:spTree>
    <p:custDataLst>
      <p:tags r:id="rId1"/>
    </p:custDataLst>
    <p:extLst>
      <p:ext uri="{BB962C8B-B14F-4D97-AF65-F5344CB8AC3E}">
        <p14:creationId xmlns:p14="http://schemas.microsoft.com/office/powerpoint/2010/main" val="130375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GB" altLang="en-US" smtClean="0"/>
              <a:t>Boys:</a:t>
            </a:r>
          </a:p>
        </p:txBody>
      </p:sp>
      <p:sp>
        <p:nvSpPr>
          <p:cNvPr id="5" name="Content Placeholder 4"/>
          <p:cNvSpPr>
            <a:spLocks noGrp="1"/>
          </p:cNvSpPr>
          <p:nvPr>
            <p:ph sz="quarter" idx="1"/>
          </p:nvPr>
        </p:nvSpPr>
        <p:spPr>
          <a:xfrm>
            <a:off x="142875" y="1653864"/>
            <a:ext cx="5143500" cy="2624138"/>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GB" dirty="0" smtClean="0"/>
              <a:t>6-10 </a:t>
            </a:r>
            <a:r>
              <a:rPr lang="en-GB" b="1" i="1" dirty="0" err="1" smtClean="0"/>
              <a:t>Pimpfen</a:t>
            </a:r>
            <a:r>
              <a:rPr lang="en-GB" dirty="0" smtClean="0"/>
              <a:t> (Cubs)</a:t>
            </a:r>
          </a:p>
          <a:p>
            <a:pPr marL="548640" lvl="1" eaLnBrk="1" fontAlgn="auto" hangingPunct="1">
              <a:spcBef>
                <a:spcPts val="370"/>
              </a:spcBef>
              <a:spcAft>
                <a:spcPts val="0"/>
              </a:spcAft>
              <a:buFont typeface="Wingdings 2"/>
              <a:buChar char=""/>
              <a:defRPr/>
            </a:pPr>
            <a:r>
              <a:rPr lang="en-GB" dirty="0" smtClean="0"/>
              <a:t>Hiking, camping, physical exercise</a:t>
            </a:r>
          </a:p>
          <a:p>
            <a:pPr marL="320040" lvl="1" indent="0" eaLnBrk="1" fontAlgn="auto" hangingPunct="1">
              <a:spcBef>
                <a:spcPts val="370"/>
              </a:spcBef>
              <a:spcAft>
                <a:spcPts val="0"/>
              </a:spcAft>
              <a:buFont typeface="Wingdings 2" panose="05020102010507070707" pitchFamily="18" charset="2"/>
              <a:buNone/>
              <a:defRPr/>
            </a:pPr>
            <a:endParaRPr lang="en-GB" dirty="0" smtClean="0"/>
          </a:p>
          <a:p>
            <a:pPr marL="274320" indent="-274320" eaLnBrk="1" fontAlgn="auto" hangingPunct="1">
              <a:spcBef>
                <a:spcPts val="580"/>
              </a:spcBef>
              <a:spcAft>
                <a:spcPts val="0"/>
              </a:spcAft>
              <a:buFont typeface="Wingdings 2"/>
              <a:buChar char=""/>
              <a:defRPr/>
            </a:pPr>
            <a:r>
              <a:rPr lang="en-GB" dirty="0" smtClean="0"/>
              <a:t>10-14 </a:t>
            </a:r>
            <a:r>
              <a:rPr lang="en-GB" b="1" i="1" dirty="0" err="1" smtClean="0"/>
              <a:t>Deutsches</a:t>
            </a:r>
            <a:r>
              <a:rPr lang="en-GB" b="1" i="1" dirty="0" smtClean="0"/>
              <a:t> </a:t>
            </a:r>
            <a:r>
              <a:rPr lang="en-GB" b="1" i="1" dirty="0" err="1" smtClean="0"/>
              <a:t>Jungvolk</a:t>
            </a:r>
            <a:r>
              <a:rPr lang="en-GB" b="1" i="1" dirty="0" smtClean="0"/>
              <a:t> </a:t>
            </a:r>
            <a:r>
              <a:rPr lang="en-GB" dirty="0" smtClean="0"/>
              <a:t>(Young German Boys)</a:t>
            </a:r>
          </a:p>
          <a:p>
            <a:pPr marL="548640" lvl="1" eaLnBrk="1" fontAlgn="auto" hangingPunct="1">
              <a:spcBef>
                <a:spcPts val="370"/>
              </a:spcBef>
              <a:spcAft>
                <a:spcPts val="0"/>
              </a:spcAft>
              <a:buFont typeface="Wingdings 2"/>
              <a:buChar char=""/>
              <a:defRPr/>
            </a:pPr>
            <a:r>
              <a:rPr lang="en-GB" dirty="0" smtClean="0"/>
              <a:t>Oath of loyalty to Hitler- trained in military discipline</a:t>
            </a:r>
          </a:p>
          <a:p>
            <a:pPr marL="320040" lvl="1" indent="0" eaLnBrk="1" fontAlgn="auto" hangingPunct="1">
              <a:spcBef>
                <a:spcPts val="370"/>
              </a:spcBef>
              <a:spcAft>
                <a:spcPts val="0"/>
              </a:spcAft>
              <a:buFont typeface="Wingdings 2" panose="05020102010507070707" pitchFamily="18" charset="2"/>
              <a:buNone/>
              <a:defRPr/>
            </a:pPr>
            <a:endParaRPr lang="en-GB" dirty="0" smtClean="0"/>
          </a:p>
          <a:p>
            <a:pPr marL="274320" indent="-274320" eaLnBrk="1" fontAlgn="auto" hangingPunct="1">
              <a:spcBef>
                <a:spcPts val="580"/>
              </a:spcBef>
              <a:spcAft>
                <a:spcPts val="0"/>
              </a:spcAft>
              <a:buFont typeface="Wingdings 2"/>
              <a:buChar char=""/>
              <a:defRPr/>
            </a:pPr>
            <a:r>
              <a:rPr lang="en-GB" dirty="0" smtClean="0"/>
              <a:t>14-18 </a:t>
            </a:r>
            <a:r>
              <a:rPr lang="en-GB" b="1" i="1" dirty="0" smtClean="0"/>
              <a:t>Hitler </a:t>
            </a:r>
            <a:r>
              <a:rPr lang="en-GB" b="1" i="1" dirty="0" err="1" smtClean="0"/>
              <a:t>Jugend</a:t>
            </a:r>
            <a:r>
              <a:rPr lang="en-GB" dirty="0" smtClean="0"/>
              <a:t> (HJ)- Hitler Youth</a:t>
            </a:r>
          </a:p>
          <a:p>
            <a:pPr marL="548640" lvl="1" eaLnBrk="1" fontAlgn="auto" hangingPunct="1">
              <a:spcBef>
                <a:spcPts val="370"/>
              </a:spcBef>
              <a:spcAft>
                <a:spcPts val="0"/>
              </a:spcAft>
              <a:buFont typeface="Wingdings 2"/>
              <a:buChar char=""/>
              <a:defRPr/>
            </a:pPr>
            <a:r>
              <a:rPr lang="en-GB" dirty="0" smtClean="0"/>
              <a:t>More advanced military training</a:t>
            </a:r>
            <a:endParaRPr lang="en-GB" dirty="0"/>
          </a:p>
        </p:txBody>
      </p:sp>
      <p:pic>
        <p:nvPicPr>
          <p:cNvPr id="10244" name="Picture 4" descr="http://www.hagen-58.de/Bilder/Historisches_Zentrum/140709_Hitlerjug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006" y="1515113"/>
            <a:ext cx="3270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upload.wikimedia.org/wikipedia/commons/c/cb/Bundesarchiv_Bild_133-151,_Worms,_Fanfarenkorps_des_Jungvol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4298639"/>
            <a:ext cx="34655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history.ucsb.edu/faculty/marcuse/classes/133p/133p04papers/133p04papimg/hitleryouthC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325" y="4278002"/>
            <a:ext cx="2514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386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mtClean="0"/>
              <a:t>Girls:</a:t>
            </a:r>
          </a:p>
        </p:txBody>
      </p:sp>
      <p:sp>
        <p:nvSpPr>
          <p:cNvPr id="3" name="Content Placeholder 2"/>
          <p:cNvSpPr>
            <a:spLocks noGrp="1"/>
          </p:cNvSpPr>
          <p:nvPr>
            <p:ph sz="quarter" idx="1"/>
          </p:nvPr>
        </p:nvSpPr>
        <p:spPr>
          <a:xfrm>
            <a:off x="642938" y="2786063"/>
            <a:ext cx="5572125" cy="3124200"/>
          </a:xfrm>
        </p:spPr>
        <p:txBody>
          <a:bodyPr>
            <a:normAutofit/>
          </a:bodyPr>
          <a:lstStyle/>
          <a:p>
            <a:pPr marL="274320" indent="-274320" eaLnBrk="1" fontAlgn="auto" hangingPunct="1">
              <a:spcBef>
                <a:spcPts val="580"/>
              </a:spcBef>
              <a:spcAft>
                <a:spcPts val="0"/>
              </a:spcAft>
              <a:buFont typeface="Wingdings 2"/>
              <a:buChar char=""/>
              <a:defRPr/>
            </a:pPr>
            <a:r>
              <a:rPr lang="en-GB" dirty="0" smtClean="0"/>
              <a:t>10-14 </a:t>
            </a:r>
            <a:r>
              <a:rPr lang="en-GB" b="1" i="1" dirty="0" smtClean="0"/>
              <a:t>Jung </a:t>
            </a:r>
            <a:r>
              <a:rPr lang="en-GB" b="1" i="1" dirty="0" err="1" smtClean="0"/>
              <a:t>Madel</a:t>
            </a:r>
            <a:r>
              <a:rPr lang="en-GB" b="1" i="1" dirty="0" smtClean="0"/>
              <a:t> </a:t>
            </a:r>
            <a:r>
              <a:rPr lang="en-GB" dirty="0" smtClean="0"/>
              <a:t>(JM)- Young Girls</a:t>
            </a:r>
          </a:p>
          <a:p>
            <a:pPr marL="548640" lvl="1" eaLnBrk="1" fontAlgn="auto" hangingPunct="1">
              <a:spcBef>
                <a:spcPts val="370"/>
              </a:spcBef>
              <a:spcAft>
                <a:spcPts val="0"/>
              </a:spcAft>
              <a:buFont typeface="Wingdings 2"/>
              <a:buChar char=""/>
              <a:defRPr/>
            </a:pPr>
            <a:r>
              <a:rPr lang="en-GB" dirty="0" smtClean="0"/>
              <a:t>Physical exercise</a:t>
            </a:r>
          </a:p>
          <a:p>
            <a:pPr marL="320040" lvl="1" indent="0" eaLnBrk="1" fontAlgn="auto" hangingPunct="1">
              <a:spcBef>
                <a:spcPts val="370"/>
              </a:spcBef>
              <a:spcAft>
                <a:spcPts val="0"/>
              </a:spcAft>
              <a:buFont typeface="Wingdings 2" panose="05020102010507070707" pitchFamily="18" charset="2"/>
              <a:buNone/>
              <a:defRPr/>
            </a:pPr>
            <a:endParaRPr lang="en-GB" dirty="0" smtClean="0"/>
          </a:p>
          <a:p>
            <a:pPr marL="274320" indent="-274320" eaLnBrk="1" fontAlgn="auto" hangingPunct="1">
              <a:spcBef>
                <a:spcPts val="580"/>
              </a:spcBef>
              <a:spcAft>
                <a:spcPts val="0"/>
              </a:spcAft>
              <a:buFont typeface="Wingdings 2"/>
              <a:buChar char=""/>
              <a:defRPr/>
            </a:pPr>
            <a:r>
              <a:rPr lang="en-GB" dirty="0" smtClean="0"/>
              <a:t>14-18 </a:t>
            </a:r>
            <a:r>
              <a:rPr lang="en-GB" b="1" i="1" dirty="0" smtClean="0"/>
              <a:t>Bund </a:t>
            </a:r>
            <a:r>
              <a:rPr lang="en-GB" b="1" i="1" dirty="0" err="1" smtClean="0"/>
              <a:t>Deutscher</a:t>
            </a:r>
            <a:r>
              <a:rPr lang="en-GB" b="1" i="1" dirty="0" smtClean="0"/>
              <a:t> </a:t>
            </a:r>
            <a:r>
              <a:rPr lang="en-GB" b="1" i="1" dirty="0" err="1" smtClean="0"/>
              <a:t>Madel</a:t>
            </a:r>
            <a:r>
              <a:rPr lang="en-GB" b="1" i="1" dirty="0" smtClean="0"/>
              <a:t> </a:t>
            </a:r>
            <a:r>
              <a:rPr lang="en-GB" dirty="0" smtClean="0"/>
              <a:t>(BDM)- League of German Girls</a:t>
            </a:r>
          </a:p>
          <a:p>
            <a:pPr marL="548640" lvl="1" eaLnBrk="1" fontAlgn="auto" hangingPunct="1">
              <a:spcBef>
                <a:spcPts val="370"/>
              </a:spcBef>
              <a:spcAft>
                <a:spcPts val="0"/>
              </a:spcAft>
              <a:buFont typeface="Wingdings 2"/>
              <a:buChar char=""/>
              <a:defRPr/>
            </a:pPr>
            <a:r>
              <a:rPr lang="en-GB" dirty="0" smtClean="0"/>
              <a:t>Training for motherhood</a:t>
            </a:r>
          </a:p>
          <a:p>
            <a:pPr marL="320040" lvl="1" indent="0" eaLnBrk="1" fontAlgn="auto" hangingPunct="1">
              <a:spcBef>
                <a:spcPts val="370"/>
              </a:spcBef>
              <a:spcAft>
                <a:spcPts val="0"/>
              </a:spcAft>
              <a:buFont typeface="Wingdings 2" panose="05020102010507070707" pitchFamily="18" charset="2"/>
              <a:buNone/>
              <a:defRPr/>
            </a:pPr>
            <a:endParaRPr lang="en-GB" dirty="0" smtClean="0"/>
          </a:p>
          <a:p>
            <a:pPr marL="274320" indent="-274320" eaLnBrk="1" fontAlgn="auto" hangingPunct="1">
              <a:spcBef>
                <a:spcPts val="580"/>
              </a:spcBef>
              <a:spcAft>
                <a:spcPts val="0"/>
              </a:spcAft>
              <a:buFont typeface="Wingdings 2"/>
              <a:buChar char=""/>
              <a:defRPr/>
            </a:pPr>
            <a:r>
              <a:rPr lang="en-GB" dirty="0" smtClean="0"/>
              <a:t>18-21 </a:t>
            </a:r>
            <a:r>
              <a:rPr lang="en-GB" b="1" i="1" dirty="0" err="1" smtClean="0"/>
              <a:t>Glaube</a:t>
            </a:r>
            <a:r>
              <a:rPr lang="en-GB" b="1" i="1" dirty="0" smtClean="0"/>
              <a:t> und </a:t>
            </a:r>
            <a:r>
              <a:rPr lang="en-GB" b="1" i="1" dirty="0" err="1" smtClean="0"/>
              <a:t>Schonheit</a:t>
            </a:r>
            <a:r>
              <a:rPr lang="en-GB" b="1" dirty="0" smtClean="0"/>
              <a:t>- </a:t>
            </a:r>
            <a:r>
              <a:rPr lang="en-GB" dirty="0" smtClean="0"/>
              <a:t>Faith and Beauty</a:t>
            </a:r>
            <a:endParaRPr lang="en-GB" dirty="0"/>
          </a:p>
        </p:txBody>
      </p:sp>
      <p:pic>
        <p:nvPicPr>
          <p:cNvPr id="11268" name="Picture 2" descr="http://upload.wikimedia.org/wikipedia/commons/4/4d/Bundesarchiv_Bild_133-237,_Worms,_Aufmarsch_der_Deutschen_Jungm%C3%A4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806" y="598488"/>
            <a:ext cx="33083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upload.wikimedia.org/wikipedia/commons/7/7d/Bundesarchiv_Bild_119-5592-15A,_Portr%C3%A4t_BDM-M%C3%A4dch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8" y="539750"/>
            <a:ext cx="15271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einestages.spiegel.de/hund-images/2008/11/24/43/5164a29a353d24b5b8856680247f48a4_image_document_large_featured_borderl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081070"/>
            <a:ext cx="243998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923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z="3600" smtClean="0"/>
              <a:t>Nazi </a:t>
            </a:r>
            <a:r>
              <a:rPr lang="en-GB" altLang="en-US" sz="3600" smtClean="0">
                <a:hlinkClick r:id="rId3"/>
              </a:rPr>
              <a:t>aims</a:t>
            </a:r>
            <a:r>
              <a:rPr lang="en-GB" altLang="en-US" sz="3600" smtClean="0"/>
              <a:t> for both boys and girls</a:t>
            </a:r>
          </a:p>
        </p:txBody>
      </p:sp>
      <p:sp>
        <p:nvSpPr>
          <p:cNvPr id="3" name="Content Placeholder 2"/>
          <p:cNvSpPr>
            <a:spLocks noGrp="1"/>
          </p:cNvSpPr>
          <p:nvPr>
            <p:ph sz="quarter" idx="1"/>
          </p:nvPr>
        </p:nvSpPr>
        <p:spPr>
          <a:xfrm>
            <a:off x="611188" y="1736725"/>
            <a:ext cx="5300662" cy="4572000"/>
          </a:xfrm>
        </p:spPr>
        <p:txBody>
          <a:bodyPr>
            <a:normAutofit fontScale="92500" lnSpcReduction="20000"/>
          </a:bodyPr>
          <a:lstStyle/>
          <a:p>
            <a:pPr eaLnBrk="1" hangingPunct="1">
              <a:lnSpc>
                <a:spcPct val="90000"/>
              </a:lnSpc>
              <a:defRPr/>
            </a:pPr>
            <a:r>
              <a:rPr lang="en-GB" sz="2000" dirty="0" smtClean="0"/>
              <a:t>Be obedient</a:t>
            </a:r>
          </a:p>
          <a:p>
            <a:pPr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Idolise the Führer</a:t>
            </a:r>
          </a:p>
          <a:p>
            <a:pPr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Be physically fit</a:t>
            </a:r>
          </a:p>
          <a:p>
            <a:pPr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Sacrifice self for the national good</a:t>
            </a:r>
          </a:p>
          <a:p>
            <a:pPr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Do everything possible to strengthen the heath and racial purity of the German nation</a:t>
            </a:r>
          </a:p>
          <a:p>
            <a:pPr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Girls</a:t>
            </a:r>
          </a:p>
          <a:p>
            <a:pPr lvl="1" eaLnBrk="1" hangingPunct="1">
              <a:lnSpc>
                <a:spcPct val="90000"/>
              </a:lnSpc>
              <a:defRPr/>
            </a:pPr>
            <a:r>
              <a:rPr lang="en-GB" sz="2000" dirty="0" smtClean="0"/>
              <a:t>Bear many children</a:t>
            </a:r>
          </a:p>
          <a:p>
            <a:pPr marL="319088" lvl="1" indent="0" eaLnBrk="1" hangingPunct="1">
              <a:lnSpc>
                <a:spcPct val="90000"/>
              </a:lnSpc>
              <a:buFont typeface="Wingdings 2" panose="05020102010507070707" pitchFamily="18" charset="2"/>
              <a:buNone/>
              <a:defRPr/>
            </a:pPr>
            <a:endParaRPr lang="en-GB" sz="2000" dirty="0" smtClean="0"/>
          </a:p>
          <a:p>
            <a:pPr eaLnBrk="1" hangingPunct="1">
              <a:lnSpc>
                <a:spcPct val="90000"/>
              </a:lnSpc>
              <a:defRPr/>
            </a:pPr>
            <a:r>
              <a:rPr lang="en-GB" sz="2000" dirty="0" smtClean="0"/>
              <a:t>Boys</a:t>
            </a:r>
          </a:p>
          <a:p>
            <a:pPr lvl="1" eaLnBrk="1" hangingPunct="1">
              <a:lnSpc>
                <a:spcPct val="90000"/>
              </a:lnSpc>
              <a:defRPr/>
            </a:pPr>
            <a:r>
              <a:rPr lang="en-GB" sz="2000" dirty="0" smtClean="0"/>
              <a:t>Be a strong fighter</a:t>
            </a:r>
          </a:p>
        </p:txBody>
      </p:sp>
      <p:pic>
        <p:nvPicPr>
          <p:cNvPr id="12292" name="Picture 2" descr="http://sitemaker.umich.edu/youthunderfascism/files/gir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714500"/>
            <a:ext cx="2709862"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56683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How did the Nazis use youth movements to spread their values?</a:t>
            </a:r>
            <a:endParaRPr lang="en-GB" dirty="0"/>
          </a:p>
        </p:txBody>
      </p:sp>
      <p:sp>
        <p:nvSpPr>
          <p:cNvPr id="4" name="TextBox 3"/>
          <p:cNvSpPr txBox="1"/>
          <p:nvPr/>
        </p:nvSpPr>
        <p:spPr>
          <a:xfrm>
            <a:off x="1071563" y="1785938"/>
            <a:ext cx="2500312" cy="400050"/>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en-GB" sz="2000" dirty="0">
                <a:latin typeface="+mn-lt"/>
                <a:cs typeface="+mn-cs"/>
              </a:rPr>
              <a:t>The school system</a:t>
            </a:r>
          </a:p>
        </p:txBody>
      </p:sp>
      <p:sp>
        <p:nvSpPr>
          <p:cNvPr id="5" name="TextBox 4"/>
          <p:cNvSpPr txBox="1"/>
          <p:nvPr/>
        </p:nvSpPr>
        <p:spPr>
          <a:xfrm>
            <a:off x="5903913" y="1785938"/>
            <a:ext cx="1811337" cy="400050"/>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en-GB" sz="2000" dirty="0">
                <a:latin typeface="+mn-lt"/>
                <a:cs typeface="+mn-cs"/>
              </a:rPr>
              <a:t>Youth groups</a:t>
            </a:r>
          </a:p>
        </p:txBody>
      </p:sp>
      <p:sp>
        <p:nvSpPr>
          <p:cNvPr id="6" name="Down Arrow 5"/>
          <p:cNvSpPr/>
          <p:nvPr/>
        </p:nvSpPr>
        <p:spPr>
          <a:xfrm>
            <a:off x="3786188" y="2714625"/>
            <a:ext cx="1357312" cy="1428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644525" y="4433888"/>
            <a:ext cx="7499350" cy="1016000"/>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en-GB" sz="2000" dirty="0">
                <a:latin typeface="+mn-lt"/>
                <a:cs typeface="+mn-cs"/>
              </a:rPr>
              <a:t>After leaving education and youth movements. They would join other Nazi organisations to ensure they did not escape control.</a:t>
            </a:r>
          </a:p>
        </p:txBody>
      </p:sp>
      <p:sp>
        <p:nvSpPr>
          <p:cNvPr id="8" name="TextBox 7"/>
          <p:cNvSpPr txBox="1"/>
          <p:nvPr/>
        </p:nvSpPr>
        <p:spPr>
          <a:xfrm>
            <a:off x="1028700" y="5643563"/>
            <a:ext cx="6872288" cy="1016000"/>
          </a:xfrm>
          <a:prstGeom prst="rect">
            <a:avLst/>
          </a:prstGeom>
          <a:solidFill>
            <a:schemeClr val="accent4">
              <a:lumMod val="60000"/>
              <a:lumOff val="40000"/>
            </a:schemeClr>
          </a:solidFill>
        </p:spPr>
        <p:txBody>
          <a:bodyPr>
            <a:spAutoFit/>
          </a:bodyPr>
          <a:lstStyle/>
          <a:p>
            <a:pPr fontAlgn="auto">
              <a:spcBef>
                <a:spcPts val="0"/>
              </a:spcBef>
              <a:spcAft>
                <a:spcPts val="0"/>
              </a:spcAft>
              <a:defRPr/>
            </a:pPr>
            <a:r>
              <a:rPr lang="en-GB" sz="2000" dirty="0">
                <a:latin typeface="+mn-lt"/>
                <a:cs typeface="+mn-cs"/>
              </a:rPr>
              <a:t>Idea? Hope that the influence of an array of institutions would outweigh influences from parents and the church (which may be hostile)</a:t>
            </a:r>
          </a:p>
        </p:txBody>
      </p:sp>
      <p:sp>
        <p:nvSpPr>
          <p:cNvPr id="9" name="Plus 8"/>
          <p:cNvSpPr/>
          <p:nvPr/>
        </p:nvSpPr>
        <p:spPr>
          <a:xfrm>
            <a:off x="4143375" y="1785938"/>
            <a:ext cx="714375" cy="428625"/>
          </a:xfrm>
          <a:prstGeom prst="mathPlus">
            <a:avLst>
              <a:gd name="adj1" fmla="val 235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extLst>
      <p:ext uri="{BB962C8B-B14F-4D97-AF65-F5344CB8AC3E}">
        <p14:creationId xmlns:p14="http://schemas.microsoft.com/office/powerpoint/2010/main" val="2661036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How do you convert a group in society to a way of thinking?</a:t>
            </a:r>
            <a:endParaRPr lang="en-GB" dirty="0"/>
          </a:p>
        </p:txBody>
      </p:sp>
      <p:sp>
        <p:nvSpPr>
          <p:cNvPr id="3" name="Content Placeholder 2"/>
          <p:cNvSpPr>
            <a:spLocks noGrp="1"/>
          </p:cNvSpPr>
          <p:nvPr>
            <p:ph sz="quarter" idx="1"/>
          </p:nvPr>
        </p:nvSpPr>
        <p:spPr/>
        <p:txBody>
          <a:bodyPr/>
          <a:lstStyle/>
          <a:p>
            <a:pPr eaLnBrk="1" hangingPunct="1"/>
            <a:r>
              <a:rPr lang="en-GB" altLang="en-US" smtClean="0"/>
              <a:t>Offer exciting activities</a:t>
            </a:r>
          </a:p>
          <a:p>
            <a:pPr eaLnBrk="1" hangingPunct="1">
              <a:buFont typeface="Wingdings 2" panose="05020102010507070707" pitchFamily="18" charset="2"/>
              <a:buNone/>
            </a:pPr>
            <a:endParaRPr lang="en-GB" altLang="en-US" smtClean="0"/>
          </a:p>
          <a:p>
            <a:pPr eaLnBrk="1" hangingPunct="1"/>
            <a:r>
              <a:rPr lang="en-GB" altLang="en-US" smtClean="0"/>
              <a:t>= people more willing to listen to your broader aims</a:t>
            </a:r>
          </a:p>
          <a:p>
            <a:pPr eaLnBrk="1" hangingPunct="1">
              <a:buFont typeface="Wingdings 2" panose="05020102010507070707" pitchFamily="18" charset="2"/>
              <a:buNone/>
            </a:pPr>
            <a:endParaRPr lang="en-GB" altLang="en-US" smtClean="0"/>
          </a:p>
          <a:p>
            <a:pPr eaLnBrk="1" hangingPunct="1"/>
            <a:r>
              <a:rPr lang="en-GB" altLang="en-US" smtClean="0"/>
              <a:t>= Hitler Youth focused on offering fun and action to the young – camps, sports, military training</a:t>
            </a:r>
          </a:p>
          <a:p>
            <a:pPr eaLnBrk="1" hangingPunct="1">
              <a:buFont typeface="Wingdings 2" panose="05020102010507070707" pitchFamily="18" charset="2"/>
              <a:buNone/>
            </a:pPr>
            <a:endParaRPr lang="en-GB" altLang="en-US" smtClean="0"/>
          </a:p>
          <a:p>
            <a:pPr eaLnBrk="1" hangingPunct="1"/>
            <a:r>
              <a:rPr lang="en-GB" altLang="en-US" smtClean="0"/>
              <a:t>But… this was backed up by intimidation to persuade members to conform to all the state’s demands</a:t>
            </a:r>
          </a:p>
        </p:txBody>
      </p:sp>
    </p:spTree>
    <p:extLst>
      <p:ext uri="{BB962C8B-B14F-4D97-AF65-F5344CB8AC3E}">
        <p14:creationId xmlns:p14="http://schemas.microsoft.com/office/powerpoint/2010/main" val="246463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Takeover</a:t>
            </a:r>
          </a:p>
        </p:txBody>
      </p:sp>
      <p:sp>
        <p:nvSpPr>
          <p:cNvPr id="3" name="Content Placeholder 2"/>
          <p:cNvSpPr>
            <a:spLocks noGrp="1"/>
          </p:cNvSpPr>
          <p:nvPr>
            <p:ph sz="quarter" idx="1"/>
          </p:nvPr>
        </p:nvSpPr>
        <p:spPr>
          <a:xfrm>
            <a:off x="683419" y="1847045"/>
            <a:ext cx="4514850" cy="4572000"/>
          </a:xfrm>
        </p:spPr>
        <p:txBody>
          <a:bodyPr>
            <a:normAutofit/>
          </a:bodyPr>
          <a:lstStyle/>
          <a:p>
            <a:pPr eaLnBrk="1" hangingPunct="1"/>
            <a:r>
              <a:rPr lang="en-GB" altLang="en-US" sz="2400" dirty="0" smtClean="0"/>
              <a:t>In 1933, all other youth organisations (except Catholic ones) were taken over by the Hitler </a:t>
            </a:r>
            <a:r>
              <a:rPr lang="en-GB" altLang="en-US" sz="2400" dirty="0" smtClean="0"/>
              <a:t>Youth.</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After 1936, all other youth organisations were </a:t>
            </a:r>
            <a:r>
              <a:rPr lang="en-GB" altLang="en-US" sz="2400" dirty="0" smtClean="0"/>
              <a:t>banned.</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Membership to the Hitler Youth became </a:t>
            </a:r>
            <a:r>
              <a:rPr lang="en-GB" altLang="en-US" sz="2400" b="1" dirty="0" smtClean="0"/>
              <a:t>compulsory</a:t>
            </a:r>
            <a:r>
              <a:rPr lang="en-GB" altLang="en-US" sz="2400" dirty="0" smtClean="0"/>
              <a:t>.</a:t>
            </a:r>
            <a:endParaRPr lang="en-GB" altLang="en-US" sz="2400" dirty="0" smtClean="0"/>
          </a:p>
        </p:txBody>
      </p:sp>
      <p:pic>
        <p:nvPicPr>
          <p:cNvPr id="15364" name="Picture 2" descr="http://www.holocaustresearchproject.org/holoprelude/images/Hitler%20Youth%20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847045"/>
            <a:ext cx="32829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65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10.xml><?xml version="1.0" encoding="utf-8"?>
<p:tagLst xmlns:a="http://schemas.openxmlformats.org/drawingml/2006/main" xmlns:r="http://schemas.openxmlformats.org/officeDocument/2006/relationships" xmlns:p="http://schemas.openxmlformats.org/presentationml/2006/main">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8.xml><?xml version="1.0" encoding="utf-8"?>
<p:tagLst xmlns:a="http://schemas.openxmlformats.org/drawingml/2006/main" xmlns:r="http://schemas.openxmlformats.org/officeDocument/2006/relationships" xmlns:p="http://schemas.openxmlformats.org/presentationml/2006/main">
  <p:tag name="QUESTION" val="1"/>
</p:tagLst>
</file>

<file path=ppt/tags/tag9.xml><?xml version="1.0" encoding="utf-8"?>
<p:tagLst xmlns:a="http://schemas.openxmlformats.org/drawingml/2006/main" xmlns:r="http://schemas.openxmlformats.org/officeDocument/2006/relationships" xmlns:p="http://schemas.openxmlformats.org/presentationml/2006/main">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TotalTime>
  <Words>1152</Words>
  <Application>Microsoft Office PowerPoint</Application>
  <PresentationFormat>On-screen Show (4:3)</PresentationFormat>
  <Paragraphs>120</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Franklin Gothic Medium</vt:lpstr>
      <vt:lpstr>Wingdings</vt:lpstr>
      <vt:lpstr>Wingdings 2</vt:lpstr>
      <vt:lpstr>Grid</vt:lpstr>
      <vt:lpstr>Bitmap Image</vt:lpstr>
      <vt:lpstr>Youth &amp; Education in Nazi Germany</vt:lpstr>
      <vt:lpstr>PowerPoint Presentation</vt:lpstr>
      <vt:lpstr>PowerPoint Presentation</vt:lpstr>
      <vt:lpstr>Boys:</vt:lpstr>
      <vt:lpstr>Girls:</vt:lpstr>
      <vt:lpstr>Nazi aims for both boys and girls</vt:lpstr>
      <vt:lpstr>How did the Nazis use youth movements to spread their values?</vt:lpstr>
      <vt:lpstr>How do you convert a group in society to a way of thinking?</vt:lpstr>
      <vt:lpstr>Takeover</vt:lpstr>
      <vt:lpstr>PowerPoint Presentation</vt:lpstr>
      <vt:lpstr>Education as propaganda</vt:lpstr>
      <vt:lpstr>Teachers</vt:lpstr>
      <vt:lpstr>Teachers</vt:lpstr>
      <vt:lpstr>Curriculum</vt:lpstr>
      <vt:lpstr>Biology</vt:lpstr>
      <vt:lpstr>History</vt:lpstr>
      <vt:lpstr>Maths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&amp; Education in Nazi Germany</dc:title>
  <dc:creator>hannah jakobsen</dc:creator>
  <cp:lastModifiedBy>hannah jakobsen</cp:lastModifiedBy>
  <cp:revision>5</cp:revision>
  <dcterms:created xsi:type="dcterms:W3CDTF">2014-07-23T16:36:37Z</dcterms:created>
  <dcterms:modified xsi:type="dcterms:W3CDTF">2014-08-13T15:20:15Z</dcterms:modified>
</cp:coreProperties>
</file>