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73" r:id="rId3"/>
    <p:sldId id="259" r:id="rId4"/>
    <p:sldId id="260" r:id="rId5"/>
    <p:sldId id="274" r:id="rId6"/>
    <p:sldId id="268" r:id="rId7"/>
    <p:sldId id="269" r:id="rId8"/>
    <p:sldId id="270" r:id="rId9"/>
    <p:sldId id="271" r:id="rId10"/>
    <p:sldId id="27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10400" y="152400"/>
            <a:ext cx="1981200" cy="6556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53988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/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FD63345-0A87-4C28-BEFA-B4C26DE6170B}" type="datetimeFigureOut">
              <a:rPr lang="en-US">
                <a:solidFill>
                  <a:srgbClr val="FBEEC9"/>
                </a:solidFill>
              </a:rPr>
              <a:pPr>
                <a:defRPr/>
              </a:pPr>
              <a:t>8/12/2014</a:t>
            </a:fld>
            <a:endParaRPr lang="en-GB">
              <a:solidFill>
                <a:srgbClr val="FBEEC9"/>
              </a:solidFill>
            </a:endParaRP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A50CDAF-CA9A-4E39-88F6-7CE4638D7B3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FBE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662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29647-3D85-4450-8B7E-3DDD2CDF96F4}" type="datetimeFigureOut">
              <a:rPr lang="en-US">
                <a:solidFill>
                  <a:srgbClr val="4E3B30"/>
                </a:solidFill>
              </a:rPr>
              <a:pPr>
                <a:defRPr/>
              </a:pPr>
              <a:t>8/12/2014</a:t>
            </a:fld>
            <a:endParaRPr lang="en-GB">
              <a:solidFill>
                <a:srgbClr val="4E3B3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4E3B3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A2453-54DF-469E-97E1-B546C6E239D1}" type="slidenum">
              <a:rPr lang="en-GB" altLang="en-US">
                <a:solidFill>
                  <a:srgbClr val="4E3B3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4E3B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653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47642"/>
            <a:ext cx="6705600" cy="6556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10400" y="147642"/>
            <a:ext cx="1955800" cy="65563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42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F3223-2E91-4741-9504-E635179F3902}" type="datetimeFigureOut">
              <a:rPr lang="en-US">
                <a:solidFill>
                  <a:srgbClr val="4E3B30"/>
                </a:solidFill>
              </a:rPr>
              <a:pPr>
                <a:defRPr/>
              </a:pPr>
              <a:t>8/12/2014</a:t>
            </a:fld>
            <a:endParaRPr lang="en-GB">
              <a:solidFill>
                <a:srgbClr val="4E3B3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4E3B30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2846BF0-0D9F-4F41-8F0F-C2560447A170}" type="slidenum">
              <a:rPr lang="en-GB" altLang="en-US">
                <a:solidFill>
                  <a:srgbClr val="FBEEC9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BE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783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13E4E-C663-4E44-BD75-5DCA4CC53766}" type="datetimeFigureOut">
              <a:rPr lang="en-US">
                <a:solidFill>
                  <a:srgbClr val="4E3B30"/>
                </a:solidFill>
              </a:rPr>
              <a:pPr>
                <a:defRPr/>
              </a:pPr>
              <a:t>8/12/2014</a:t>
            </a:fld>
            <a:endParaRPr lang="en-GB">
              <a:solidFill>
                <a:srgbClr val="4E3B3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4E3B3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AD41A-A68D-4701-A5EC-5E25E13FA1D9}" type="slidenum">
              <a:rPr lang="en-GB" altLang="en-US">
                <a:solidFill>
                  <a:srgbClr val="4E3B3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4E3B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99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10400" y="152400"/>
            <a:ext cx="1981200" cy="65563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53988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801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BA556E1-1390-469D-9F74-02A5BF3A7AE6}" type="datetimeFigureOut">
              <a:rPr lang="en-US"/>
              <a:pPr>
                <a:defRPr/>
              </a:pPr>
              <a:t>8/12/2014</a:t>
            </a:fld>
            <a:endParaRPr lang="en-GB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41EEA77-E51B-4C8E-913C-418DE5A5FAF9}" type="slidenum">
              <a:rPr lang="en-GB" altLang="en-US">
                <a:solidFill>
                  <a:srgbClr val="FBEEC9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BEEC9"/>
              </a:solidFill>
            </a:endParaRPr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807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0D101-8CD0-4832-A04A-E85870D3E886}" type="datetimeFigureOut">
              <a:rPr lang="en-US">
                <a:solidFill>
                  <a:srgbClr val="4E3B30"/>
                </a:solidFill>
              </a:rPr>
              <a:pPr>
                <a:defRPr/>
              </a:pPr>
              <a:t>8/12/2014</a:t>
            </a:fld>
            <a:endParaRPr lang="en-GB">
              <a:solidFill>
                <a:srgbClr val="4E3B3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4E3B3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357A9-A064-40AB-8DCB-DA91C2753AAF}" type="slidenum">
              <a:rPr lang="en-GB" altLang="en-US">
                <a:solidFill>
                  <a:srgbClr val="4E3B3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4E3B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279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3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438403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9DDC2-DB76-4C23-A4A3-460CE47122B4}" type="datetimeFigureOut">
              <a:rPr lang="en-US">
                <a:solidFill>
                  <a:srgbClr val="4E3B30"/>
                </a:solidFill>
              </a:rPr>
              <a:pPr>
                <a:defRPr/>
              </a:pPr>
              <a:t>8/12/2014</a:t>
            </a:fld>
            <a:endParaRPr lang="en-GB">
              <a:solidFill>
                <a:srgbClr val="4E3B30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4E3B3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18617-7D76-4AA6-94AB-C774222B50CC}" type="slidenum">
              <a:rPr lang="en-GB" altLang="en-US">
                <a:solidFill>
                  <a:srgbClr val="4E3B3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4E3B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6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E617F-F090-40B7-8A40-C3536503B4CF}" type="datetimeFigureOut">
              <a:rPr lang="en-US">
                <a:solidFill>
                  <a:srgbClr val="4E3B30"/>
                </a:solidFill>
              </a:rPr>
              <a:pPr>
                <a:defRPr/>
              </a:pPr>
              <a:t>8/12/2014</a:t>
            </a:fld>
            <a:endParaRPr lang="en-GB">
              <a:solidFill>
                <a:srgbClr val="4E3B3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4E3B3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CDEB4-3B42-4572-974C-06D5E67E8E2E}" type="slidenum">
              <a:rPr lang="en-GB" altLang="en-US">
                <a:solidFill>
                  <a:srgbClr val="4E3B3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4E3B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956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2" y="150816"/>
            <a:ext cx="8831263" cy="6556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C9E10-1EE2-4884-B852-E0E4F7D7C92E}" type="datetimeFigureOut">
              <a:rPr lang="en-US">
                <a:solidFill>
                  <a:srgbClr val="4E3B30"/>
                </a:solidFill>
              </a:rPr>
              <a:pPr>
                <a:defRPr/>
              </a:pPr>
              <a:t>8/12/2014</a:t>
            </a:fld>
            <a:endParaRPr lang="en-GB">
              <a:solidFill>
                <a:srgbClr val="4E3B30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4E3B3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85239-EC97-4DEA-809E-14A8CE3FE01E}" type="slidenum">
              <a:rPr lang="en-GB" altLang="en-US">
                <a:solidFill>
                  <a:srgbClr val="4E3B3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4E3B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698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10400" y="150816"/>
            <a:ext cx="1981200" cy="6556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7" name="Rectangle 6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4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1D15C-DAFE-42BF-A338-3604A7015191}" type="datetimeFigureOut">
              <a:rPr lang="en-US">
                <a:solidFill>
                  <a:srgbClr val="4E3B30"/>
                </a:solidFill>
              </a:rPr>
              <a:pPr>
                <a:defRPr/>
              </a:pPr>
              <a:t>8/12/2014</a:t>
            </a:fld>
            <a:endParaRPr lang="en-GB">
              <a:solidFill>
                <a:srgbClr val="4E3B30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4E3B30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8A50D5D-4253-42F5-A224-DE52F2EA996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155444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ectangle 5"/>
          <p:cNvSpPr/>
          <p:nvPr/>
        </p:nvSpPr>
        <p:spPr>
          <a:xfrm>
            <a:off x="7010400" y="150816"/>
            <a:ext cx="1981200" cy="65563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1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2A4A9-2799-44D4-AB9E-3D1DCA7C54C9}" type="datetimeFigureOut">
              <a:rPr lang="en-US">
                <a:solidFill>
                  <a:srgbClr val="FBEEC9"/>
                </a:solidFill>
              </a:rPr>
              <a:pPr>
                <a:defRPr/>
              </a:pPr>
              <a:t>8/12/2014</a:t>
            </a:fld>
            <a:endParaRPr lang="en-GB">
              <a:solidFill>
                <a:srgbClr val="FBEEC9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BEEC9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65171E6-E74D-4DA8-92D7-9315A9E07147}" type="slidenum">
              <a:rPr lang="en-GB" altLang="en-US">
                <a:solidFill>
                  <a:srgbClr val="FBEEC9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BE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0656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2" y="1635125"/>
            <a:ext cx="8831263" cy="50450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2400"/>
            <a:ext cx="8813800" cy="134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600"/>
            <a:ext cx="83820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1" y="1719263"/>
            <a:ext cx="8407400" cy="4406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1475" y="6356350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100">
                <a:solidFill>
                  <a:schemeClr val="tx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FFE53D-896D-4873-8966-2BB3604D9EF9}" type="datetimeFigureOut">
              <a:rPr lang="en-US">
                <a:solidFill>
                  <a:srgbClr val="4E3B3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8/12/2014</a:t>
            </a:fld>
            <a:endParaRPr lang="en-GB">
              <a:solidFill>
                <a:srgbClr val="4E3B3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100">
                <a:solidFill>
                  <a:schemeClr val="tx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4E3B3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363" y="6354767"/>
            <a:ext cx="582612" cy="274637"/>
          </a:xfrm>
          <a:prstGeom prst="rect">
            <a:avLst/>
          </a:prstGeom>
          <a:ln w="19050"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100" smtClean="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DAC3E1-F8A8-4A6C-BEF0-56D235F30F50}" type="slidenum">
              <a:rPr lang="en-GB" altLang="en-US">
                <a:solidFill>
                  <a:srgbClr val="4E3B3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srgbClr val="4E3B3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769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 cap="all" spc="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anose="020B06030201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anose="020B06030201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anose="020B06030201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anose="020B0603020102020204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anose="020B0603020102020204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anose="020B0603020102020204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anose="020B0603020102020204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anose="020B0603020102020204" pitchFamily="34" charset="0"/>
        </a:defRPr>
      </a:lvl9pPr>
    </p:titleStyle>
    <p:bodyStyle>
      <a:lvl1pPr marL="273044" indent="-22859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"/>
        <a:defRPr sz="2000" kern="1200" spc="151">
          <a:solidFill>
            <a:schemeClr val="tx2"/>
          </a:solidFill>
          <a:latin typeface="+mn-lt"/>
          <a:ea typeface="+mn-ea"/>
          <a:cs typeface="+mn-cs"/>
        </a:defRPr>
      </a:lvl1pPr>
      <a:lvl2pPr marL="547674" indent="-18255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ern="1200" spc="100">
          <a:solidFill>
            <a:schemeClr val="tx2"/>
          </a:solidFill>
          <a:latin typeface="+mn-lt"/>
          <a:ea typeface="+mn-ea"/>
          <a:cs typeface="+mn-cs"/>
        </a:defRPr>
      </a:lvl2pPr>
      <a:lvl3pPr marL="822305" indent="-182558" algn="l" rtl="0" eaLnBrk="0" fontAlgn="base" hangingPunct="0">
        <a:spcBef>
          <a:spcPct val="20000"/>
        </a:spcBef>
        <a:spcAft>
          <a:spcPct val="0"/>
        </a:spcAft>
        <a:buClr>
          <a:srgbClr val="6BB1C9"/>
        </a:buClr>
        <a:buFont typeface="Wingdings" panose="05000000000000000000" pitchFamily="2" charset="2"/>
        <a:buChar char="§"/>
        <a:defRPr sz="1600" kern="1200" spc="100">
          <a:solidFill>
            <a:schemeClr val="tx2"/>
          </a:solidFill>
          <a:latin typeface="+mn-lt"/>
          <a:ea typeface="+mn-ea"/>
          <a:cs typeface="+mn-cs"/>
        </a:defRPr>
      </a:lvl3pPr>
      <a:lvl4pPr marL="1096935" indent="-182558" algn="l" rtl="0" eaLnBrk="0" fontAlgn="base" hangingPunct="0">
        <a:spcBef>
          <a:spcPct val="20000"/>
        </a:spcBef>
        <a:spcAft>
          <a:spcPct val="0"/>
        </a:spcAft>
        <a:buClr>
          <a:srgbClr val="6585CF"/>
        </a:buClr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79493" indent="-182558" algn="l" rtl="0" eaLnBrk="0" fontAlgn="base" hangingPunct="0">
        <a:spcBef>
          <a:spcPct val="20000"/>
        </a:spcBef>
        <a:spcAft>
          <a:spcPct val="0"/>
        </a:spcAft>
        <a:buClr>
          <a:srgbClr val="A379BB"/>
        </a:buClr>
        <a:buFont typeface="Wingdings" panose="05000000000000000000" pitchFamily="2" charset="2"/>
        <a:buChar char="§"/>
        <a:defRPr sz="1300" kern="1200" spc="100">
          <a:solidFill>
            <a:schemeClr val="tx2"/>
          </a:solidFill>
          <a:latin typeface="+mn-lt"/>
          <a:ea typeface="+mn-ea"/>
          <a:cs typeface="+mn-cs"/>
        </a:defRPr>
      </a:lvl5pPr>
      <a:lvl6pPr marL="1554441" indent="-182875" algn="l" defTabSz="914377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754" indent="-182875" algn="l" defTabSz="914377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067" indent="-182875" algn="l" defTabSz="914377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381" indent="-182875" algn="l" defTabSz="914377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-896144" y="339701"/>
            <a:ext cx="7772400" cy="1470025"/>
          </a:xfrm>
        </p:spPr>
        <p:txBody>
          <a:bodyPr>
            <a:noAutofit/>
          </a:bodyPr>
          <a:lstStyle/>
          <a:p>
            <a:r>
              <a:rPr lang="en-GB" sz="5400" dirty="0" smtClean="0"/>
              <a:t>The Appeal of the Nazis after 1929</a:t>
            </a:r>
            <a:endParaRPr lang="en-GB" sz="5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572" y="2510472"/>
            <a:ext cx="4584014" cy="343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330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of Nazi appeal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The </a:t>
            </a:r>
            <a:r>
              <a:rPr lang="en-GB" dirty="0" smtClean="0"/>
              <a:t>Nazis had </a:t>
            </a:r>
            <a:r>
              <a:rPr lang="en-GB" b="1" dirty="0" smtClean="0"/>
              <a:t>widespread appeal </a:t>
            </a:r>
            <a:r>
              <a:rPr lang="en-GB" dirty="0" smtClean="0"/>
              <a:t>and promised to solve the problems facing many sections of society.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While they were very skilled at delivering these </a:t>
            </a:r>
            <a:r>
              <a:rPr lang="en-GB" dirty="0" smtClean="0"/>
              <a:t>messages </a:t>
            </a:r>
            <a:r>
              <a:rPr lang="en-GB" dirty="0" smtClean="0"/>
              <a:t>to specific groups, they were vague about how they would actually achieve this.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797152"/>
            <a:ext cx="1642414" cy="164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577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1" y="1719263"/>
            <a:ext cx="4178120" cy="4406900"/>
          </a:xfrm>
        </p:spPr>
        <p:txBody>
          <a:bodyPr>
            <a:normAutofit fontScale="85000" lnSpcReduction="20000"/>
          </a:bodyPr>
          <a:lstStyle/>
          <a:p>
            <a:r>
              <a:rPr lang="en-GB" sz="3200" dirty="0" smtClean="0"/>
              <a:t>Nazi representation in the Reichstag had risen from 12% in 1928 to 37% by </a:t>
            </a:r>
            <a:r>
              <a:rPr lang="en-GB" sz="3200" dirty="0" smtClean="0"/>
              <a:t>1932.</a:t>
            </a:r>
            <a:endParaRPr lang="en-GB" sz="3200" dirty="0" smtClean="0"/>
          </a:p>
          <a:p>
            <a:endParaRPr lang="en-GB" sz="3200" dirty="0"/>
          </a:p>
          <a:p>
            <a:r>
              <a:rPr lang="en-GB" sz="3200" dirty="0" smtClean="0"/>
              <a:t>Why were more Germans voting for the Nazi Party?</a:t>
            </a:r>
          </a:p>
          <a:p>
            <a:endParaRPr lang="en-GB" sz="3200" dirty="0"/>
          </a:p>
          <a:p>
            <a:r>
              <a:rPr lang="en-GB" sz="3200" dirty="0" smtClean="0"/>
              <a:t>Who was voting for the Nazi Party?</a:t>
            </a:r>
            <a:endParaRPr lang="en-GB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appeal of the Nazis after 1929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671" y="1998484"/>
            <a:ext cx="3926329" cy="412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15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groups did the Nazis appeal to?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644820"/>
            <a:ext cx="3550168" cy="4572000"/>
          </a:xfrm>
        </p:spPr>
        <p:txBody>
          <a:bodyPr>
            <a:normAutofit/>
          </a:bodyPr>
          <a:lstStyle/>
          <a:p>
            <a:r>
              <a:rPr lang="en-GB" dirty="0" smtClean="0"/>
              <a:t>After the Wall Street Crash and during the Great Depression which followed, Nazi ideas took on a special </a:t>
            </a:r>
            <a:r>
              <a:rPr lang="en-GB" dirty="0" smtClean="0"/>
              <a:t>relevance.</a:t>
            </a:r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Flowchart: Sequential Access Storage 3"/>
          <p:cNvSpPr/>
          <p:nvPr/>
        </p:nvSpPr>
        <p:spPr>
          <a:xfrm>
            <a:off x="4175917" y="1556792"/>
            <a:ext cx="4537039" cy="1440160"/>
          </a:xfrm>
          <a:prstGeom prst="flowChartMagnetic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/>
              <a:t>Is the Weimar government indecisive? Then Germany needs a strong leader!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1799692" y="4653136"/>
            <a:ext cx="4680520" cy="1368152"/>
          </a:xfrm>
          <a:prstGeom prst="wedgeRoundRectCallout">
            <a:avLst>
              <a:gd name="adj1" fmla="val -84572"/>
              <a:gd name="adj2" fmla="val 89189"/>
              <a:gd name="adj3" fmla="val 166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/>
              <a:t>Is unemployment a problem? Let the unemployed join the army, build Germany’s armaments and be used for public works like road building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4139952" y="3429000"/>
            <a:ext cx="4032984" cy="972108"/>
          </a:xfrm>
          <a:prstGeom prst="wedgeRoundRectCallout">
            <a:avLst>
              <a:gd name="adj1" fmla="val 63676"/>
              <a:gd name="adj2" fmla="val 204071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Are reparations adding to Germany’s problems? Then kick out the Treaty of Versailles!</a:t>
            </a:r>
          </a:p>
        </p:txBody>
      </p:sp>
    </p:spTree>
    <p:extLst>
      <p:ext uri="{BB962C8B-B14F-4D97-AF65-F5344CB8AC3E}">
        <p14:creationId xmlns:p14="http://schemas.microsoft.com/office/powerpoint/2010/main" val="374996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Who voted for the Nazis?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719262"/>
            <a:ext cx="8407400" cy="4861841"/>
          </a:xfrm>
        </p:spPr>
        <p:txBody>
          <a:bodyPr>
            <a:normAutofit fontScale="85000" lnSpcReduction="10000"/>
          </a:bodyPr>
          <a:lstStyle/>
          <a:p>
            <a:r>
              <a:rPr lang="en-GB" sz="2400" dirty="0" smtClean="0"/>
              <a:t>Nazi ideas were very attractive to the most vulnerable groups: the unemployed, the </a:t>
            </a:r>
            <a:r>
              <a:rPr lang="en-GB" sz="2400" dirty="0" smtClean="0"/>
              <a:t>elderly and </a:t>
            </a:r>
            <a:r>
              <a:rPr lang="en-GB" sz="2400" dirty="0" smtClean="0"/>
              <a:t>the </a:t>
            </a:r>
            <a:r>
              <a:rPr lang="en-GB" sz="2400" dirty="0" smtClean="0"/>
              <a:t>middle-classes.</a:t>
            </a:r>
            <a:endParaRPr lang="en-GB" sz="2400" dirty="0" smtClean="0"/>
          </a:p>
          <a:p>
            <a:endParaRPr lang="en-GB" sz="2400" dirty="0"/>
          </a:p>
          <a:p>
            <a:r>
              <a:rPr lang="en-GB" sz="2400" dirty="0" smtClean="0"/>
              <a:t>Hitler offered them </a:t>
            </a:r>
            <a:r>
              <a:rPr lang="en-GB" sz="2400" dirty="0" smtClean="0"/>
              <a:t>someone </a:t>
            </a:r>
            <a:r>
              <a:rPr lang="en-GB" sz="2400" dirty="0" smtClean="0"/>
              <a:t>to blame for Germany’s troubles- the Allies, the ‘November Criminals</a:t>
            </a:r>
            <a:r>
              <a:rPr lang="en-GB" sz="2400" dirty="0" smtClean="0"/>
              <a:t>’, </a:t>
            </a:r>
            <a:r>
              <a:rPr lang="en-GB" sz="2400" dirty="0" smtClean="0"/>
              <a:t>and the </a:t>
            </a:r>
            <a:r>
              <a:rPr lang="en-GB" sz="2400" dirty="0" smtClean="0"/>
              <a:t>Jews.</a:t>
            </a:r>
            <a:endParaRPr lang="en-GB" sz="2400" dirty="0" smtClean="0"/>
          </a:p>
          <a:p>
            <a:endParaRPr lang="en-GB" sz="2400" dirty="0"/>
          </a:p>
          <a:p>
            <a:r>
              <a:rPr lang="en-GB" sz="2400" dirty="0" smtClean="0"/>
              <a:t>None of these messages was </a:t>
            </a:r>
            <a:r>
              <a:rPr lang="en-GB" sz="2400" dirty="0"/>
              <a:t>new- and can be traced to the 25 </a:t>
            </a:r>
            <a:r>
              <a:rPr lang="en-GB" sz="2400" dirty="0" smtClean="0"/>
              <a:t>point Party </a:t>
            </a:r>
            <a:r>
              <a:rPr lang="en-GB" sz="2400" dirty="0"/>
              <a:t>P</a:t>
            </a:r>
            <a:r>
              <a:rPr lang="en-GB" sz="2400" dirty="0" smtClean="0"/>
              <a:t>rogramme </a:t>
            </a:r>
            <a:r>
              <a:rPr lang="en-GB" sz="2400" dirty="0"/>
              <a:t>(1920) and </a:t>
            </a:r>
            <a:r>
              <a:rPr lang="en-GB" sz="2400" i="1" dirty="0"/>
              <a:t>Mein </a:t>
            </a:r>
            <a:r>
              <a:rPr lang="en-GB" sz="2400" i="1" dirty="0" err="1"/>
              <a:t>Kampf</a:t>
            </a:r>
            <a:r>
              <a:rPr lang="en-GB" sz="2400" i="1" dirty="0"/>
              <a:t> </a:t>
            </a:r>
            <a:r>
              <a:rPr lang="en-GB" sz="2400" dirty="0"/>
              <a:t>(1926). </a:t>
            </a:r>
          </a:p>
          <a:p>
            <a:endParaRPr lang="en-GB" sz="2400" dirty="0" smtClean="0"/>
          </a:p>
          <a:p>
            <a:r>
              <a:rPr lang="en-GB" sz="2400" dirty="0" smtClean="0"/>
              <a:t>They had not won support for the Nazis in the Stresemann </a:t>
            </a:r>
            <a:r>
              <a:rPr lang="en-GB" sz="2400" dirty="0" smtClean="0"/>
              <a:t>years.</a:t>
            </a:r>
            <a:endParaRPr lang="en-GB" sz="2400" dirty="0" smtClean="0"/>
          </a:p>
          <a:p>
            <a:endParaRPr lang="en-GB" sz="2400" dirty="0"/>
          </a:p>
          <a:p>
            <a:r>
              <a:rPr lang="en-GB" sz="2400" dirty="0" smtClean="0"/>
              <a:t>The difference now was that the democratic parties simply could not get Germany back to </a:t>
            </a:r>
            <a:r>
              <a:rPr lang="en-GB" sz="2400" dirty="0" smtClean="0"/>
              <a:t>work.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9858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1" y="1719262"/>
            <a:ext cx="5234188" cy="4913357"/>
          </a:xfrm>
        </p:spPr>
        <p:txBody>
          <a:bodyPr>
            <a:noAutofit/>
          </a:bodyPr>
          <a:lstStyle/>
          <a:p>
            <a:r>
              <a:rPr lang="en-GB" sz="2400" dirty="0" smtClean="0"/>
              <a:t>The </a:t>
            </a:r>
            <a:r>
              <a:rPr lang="en-GB" sz="2400" dirty="0" smtClean="0"/>
              <a:t>Nazis did best in small towns and in the </a:t>
            </a:r>
            <a:r>
              <a:rPr lang="en-GB" sz="2400" dirty="0" smtClean="0"/>
              <a:t>countryside.</a:t>
            </a:r>
            <a:endParaRPr lang="en-GB" sz="2400" dirty="0" smtClean="0"/>
          </a:p>
          <a:p>
            <a:endParaRPr lang="en-GB" sz="2400" dirty="0"/>
          </a:p>
          <a:p>
            <a:r>
              <a:rPr lang="en-GB" sz="2400" dirty="0" smtClean="0"/>
              <a:t>They did </a:t>
            </a:r>
            <a:r>
              <a:rPr lang="en-GB" sz="2400" dirty="0" smtClean="0"/>
              <a:t>well here because they were able to offer something to most </a:t>
            </a:r>
            <a:r>
              <a:rPr lang="en-GB" sz="2400" dirty="0" smtClean="0"/>
              <a:t>people.</a:t>
            </a:r>
            <a:endParaRPr lang="en-GB" sz="2400" dirty="0" smtClean="0"/>
          </a:p>
          <a:p>
            <a:endParaRPr lang="en-GB" sz="2400" dirty="0"/>
          </a:p>
          <a:p>
            <a:r>
              <a:rPr lang="en-GB" sz="2400" dirty="0" smtClean="0"/>
              <a:t>In some of cases over 80% of </a:t>
            </a:r>
            <a:r>
              <a:rPr lang="en-GB" sz="2400" dirty="0" smtClean="0"/>
              <a:t>people in these areas </a:t>
            </a:r>
            <a:r>
              <a:rPr lang="en-GB" sz="2400" dirty="0" smtClean="0"/>
              <a:t>voted for the Nazi </a:t>
            </a:r>
            <a:r>
              <a:rPr lang="en-GB" sz="2400" dirty="0" smtClean="0"/>
              <a:t>Party.</a:t>
            </a:r>
            <a:endParaRPr lang="en-GB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voted for the Nazis?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189" y="2160931"/>
            <a:ext cx="3212698" cy="36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6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voted for the Nazis?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0270" y="1827251"/>
            <a:ext cx="5328592" cy="4805369"/>
          </a:xfrm>
        </p:spPr>
        <p:txBody>
          <a:bodyPr>
            <a:normAutofit/>
          </a:bodyPr>
          <a:lstStyle/>
          <a:p>
            <a:r>
              <a:rPr lang="en-GB" sz="2300" dirty="0" smtClean="0"/>
              <a:t>As </a:t>
            </a:r>
            <a:r>
              <a:rPr lang="en-GB" sz="2300" dirty="0" smtClean="0"/>
              <a:t>well as capitalising on the economic crisis, the Nazis had a </a:t>
            </a:r>
            <a:r>
              <a:rPr lang="en-GB" sz="2300" b="1" dirty="0" smtClean="0"/>
              <a:t>widespread appeal </a:t>
            </a:r>
            <a:r>
              <a:rPr lang="en-GB" sz="2300" dirty="0" smtClean="0"/>
              <a:t>to a cross- section of society:</a:t>
            </a:r>
          </a:p>
          <a:p>
            <a:pPr marL="0" indent="0">
              <a:buNone/>
            </a:pPr>
            <a:endParaRPr lang="en-GB" sz="2300" dirty="0" smtClean="0"/>
          </a:p>
          <a:p>
            <a:r>
              <a:rPr lang="en-GB" sz="2300" b="1" dirty="0" smtClean="0"/>
              <a:t>Farmers: </a:t>
            </a:r>
            <a:r>
              <a:rPr lang="en-GB" sz="2300" dirty="0" smtClean="0"/>
              <a:t>Faced bankruptcy and land losses due to economic crisis </a:t>
            </a:r>
            <a:r>
              <a:rPr lang="en-GB" sz="2300" dirty="0" smtClean="0"/>
              <a:t>.</a:t>
            </a:r>
            <a:endParaRPr lang="en-GB" sz="2300" dirty="0"/>
          </a:p>
          <a:p>
            <a:pPr marL="0" indent="0">
              <a:buNone/>
            </a:pPr>
            <a:endParaRPr lang="en-GB" sz="2300" dirty="0"/>
          </a:p>
          <a:p>
            <a:r>
              <a:rPr lang="en-GB" sz="2300" dirty="0" smtClean="0"/>
              <a:t>The Nazis promised to tackle the banks and ensure fairer prices for produce</a:t>
            </a:r>
            <a:r>
              <a:rPr lang="en-GB" sz="2300" dirty="0" smtClean="0"/>
              <a:t>.</a:t>
            </a:r>
            <a:endParaRPr lang="en-GB" sz="2300" dirty="0" smtClean="0"/>
          </a:p>
        </p:txBody>
      </p:sp>
      <p:pic>
        <p:nvPicPr>
          <p:cNvPr id="2052" name="Picture 4" descr="freebi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755" y="2240584"/>
            <a:ext cx="3091245" cy="332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10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Which groups did they appeal to?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9" y="1698461"/>
            <a:ext cx="4068168" cy="4572000"/>
          </a:xfrm>
        </p:spPr>
        <p:txBody>
          <a:bodyPr>
            <a:normAutofit/>
          </a:bodyPr>
          <a:lstStyle/>
          <a:p>
            <a:r>
              <a:rPr lang="en-GB" sz="2400" b="1" dirty="0" smtClean="0"/>
              <a:t>Consumers: </a:t>
            </a:r>
            <a:r>
              <a:rPr lang="en-GB" sz="2400" b="1" dirty="0" smtClean="0"/>
              <a:t>T</a:t>
            </a:r>
            <a:r>
              <a:rPr lang="en-GB" sz="2400" dirty="0" smtClean="0"/>
              <a:t>he </a:t>
            </a:r>
            <a:r>
              <a:rPr lang="en-GB" sz="2400" dirty="0" smtClean="0"/>
              <a:t>Nazis promised cheaper food prices! (Contradicts promise to farmers!)</a:t>
            </a:r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2400" b="1" dirty="0" smtClean="0"/>
              <a:t>Workers: </a:t>
            </a:r>
            <a:r>
              <a:rPr lang="en-GB" sz="2400" dirty="0" smtClean="0"/>
              <a:t>The Nazis promised to create jobs and give workers a fairer share of the national </a:t>
            </a:r>
            <a:r>
              <a:rPr lang="en-GB" sz="2400" dirty="0" smtClean="0"/>
              <a:t>wealth.</a:t>
            </a:r>
            <a:endParaRPr lang="en-GB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759" y="1812702"/>
            <a:ext cx="35433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57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Which groups did they appeal to?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42959"/>
            <a:ext cx="5638062" cy="4572000"/>
          </a:xfrm>
        </p:spPr>
        <p:txBody>
          <a:bodyPr>
            <a:noAutofit/>
          </a:bodyPr>
          <a:lstStyle/>
          <a:p>
            <a:r>
              <a:rPr lang="en-GB" sz="2200" b="1" dirty="0"/>
              <a:t>Businessmen: </a:t>
            </a:r>
            <a:r>
              <a:rPr lang="en-GB" sz="2200" dirty="0"/>
              <a:t>The Nazis promised </a:t>
            </a:r>
            <a:r>
              <a:rPr lang="en-GB" sz="2200" dirty="0" smtClean="0"/>
              <a:t>to destroy Communism and to </a:t>
            </a:r>
            <a:r>
              <a:rPr lang="en-GB" sz="2200" dirty="0" smtClean="0"/>
              <a:t>limit </a:t>
            </a:r>
            <a:r>
              <a:rPr lang="en-GB" sz="2200" dirty="0" smtClean="0"/>
              <a:t>the power </a:t>
            </a:r>
            <a:r>
              <a:rPr lang="en-GB" sz="2200" dirty="0"/>
              <a:t>of trade </a:t>
            </a:r>
            <a:r>
              <a:rPr lang="en-GB" sz="2200" dirty="0" smtClean="0"/>
              <a:t>unions.</a:t>
            </a:r>
          </a:p>
          <a:p>
            <a:pPr marL="0" indent="0">
              <a:buNone/>
            </a:pPr>
            <a:endParaRPr lang="en-GB" sz="2200" b="1" dirty="0"/>
          </a:p>
          <a:p>
            <a:r>
              <a:rPr lang="en-GB" sz="2200" b="1" dirty="0" smtClean="0"/>
              <a:t>The Army: </a:t>
            </a:r>
            <a:r>
              <a:rPr lang="en-GB" sz="2200" dirty="0" smtClean="0"/>
              <a:t>The Nazis promised to abolish the  Treaty of Versailles and begin rearmament. </a:t>
            </a:r>
          </a:p>
          <a:p>
            <a:pPr marL="0" indent="0">
              <a:buNone/>
            </a:pPr>
            <a:endParaRPr lang="en-GB" sz="2200" b="1" dirty="0" smtClean="0"/>
          </a:p>
          <a:p>
            <a:r>
              <a:rPr lang="en-GB" sz="2200" b="1" dirty="0" smtClean="0"/>
              <a:t>The Middle Classes: </a:t>
            </a:r>
            <a:r>
              <a:rPr lang="en-GB" sz="2200" dirty="0" smtClean="0"/>
              <a:t>The Nazis offered </a:t>
            </a:r>
            <a:r>
              <a:rPr lang="en-GB" sz="2200" dirty="0" smtClean="0"/>
              <a:t>to destroy Jewish banks and promised </a:t>
            </a:r>
            <a:r>
              <a:rPr lang="en-GB" sz="2200" dirty="0" smtClean="0"/>
              <a:t>to restore prosperity to the middle classes.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5" b="97083" l="875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189" y="1916832"/>
            <a:ext cx="2567947" cy="192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581128"/>
            <a:ext cx="2615952" cy="1471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620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Which groups did they appeal to?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sz="2800" b="1" dirty="0"/>
              <a:t>The Young: </a:t>
            </a:r>
            <a:r>
              <a:rPr lang="en-GB" sz="2800" dirty="0"/>
              <a:t>Unemployment in Germany had hit school leavers hard and there seemed to be no hope. </a:t>
            </a:r>
            <a:r>
              <a:rPr lang="en-GB" sz="2800" dirty="0" smtClean="0"/>
              <a:t>The Nazis offered the young the promise of a better future.</a:t>
            </a:r>
            <a:endParaRPr lang="en-GB" sz="2800" dirty="0"/>
          </a:p>
          <a:p>
            <a:endParaRPr lang="en-GB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669" y="3667125"/>
            <a:ext cx="471487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4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Yellow Orange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</TotalTime>
  <Words>523</Words>
  <Application>Microsoft Office PowerPoint</Application>
  <PresentationFormat>On-screen Show (4:3)</PresentationFormat>
  <Paragraphs>51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Franklin Gothic Medium</vt:lpstr>
      <vt:lpstr>Wingdings</vt:lpstr>
      <vt:lpstr>Wingdings 2</vt:lpstr>
      <vt:lpstr>Grid</vt:lpstr>
      <vt:lpstr>The Appeal of the Nazis after 1929</vt:lpstr>
      <vt:lpstr>The appeal of the Nazis after 1929</vt:lpstr>
      <vt:lpstr>What groups did the Nazis appeal to?</vt:lpstr>
      <vt:lpstr>Who voted for the Nazis?</vt:lpstr>
      <vt:lpstr>Who voted for the Nazis?</vt:lpstr>
      <vt:lpstr>Who voted for the Nazis?</vt:lpstr>
      <vt:lpstr>Which groups did they appeal to?</vt:lpstr>
      <vt:lpstr>Which groups did they appeal to?</vt:lpstr>
      <vt:lpstr>Which groups did they appeal to?</vt:lpstr>
      <vt:lpstr>Summary of Nazi appeal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Appeal of the Nazis after 1929</dc:title>
  <dc:creator>hannah jakobsen</dc:creator>
  <cp:lastModifiedBy>hannah jakobsen</cp:lastModifiedBy>
  <cp:revision>6</cp:revision>
  <dcterms:created xsi:type="dcterms:W3CDTF">2014-07-23T14:21:55Z</dcterms:created>
  <dcterms:modified xsi:type="dcterms:W3CDTF">2014-08-12T14:53:56Z</dcterms:modified>
</cp:coreProperties>
</file>