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8.xml" ContentType="application/vnd.openxmlformats-officedocument.presentationml.notesSlide+xml"/>
  <Override PartName="/ppt/tags/tag11.xml" ContentType="application/vnd.openxmlformats-officedocument.presentationml.tags+xml"/>
  <Override PartName="/ppt/notesSlides/notesSlide9.xml" ContentType="application/vnd.openxmlformats-officedocument.presentationml.notesSlide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ppt/tags/tag13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812F8-B16F-4ED7-8FFB-79153DBBCB8F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1E5BF-9FDF-48F1-9973-0F51279E7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27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7463F23-EA83-4758-B40B-420074F75270}" type="slidenum">
              <a:rPr lang="en-GB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1541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836041A-6C1A-46F6-8BAA-B35A9EB47A50}" type="slidenum">
              <a:rPr lang="en-GB" altLang="en-US">
                <a:latin typeface="Calibri" panose="020F0502020204030204" pitchFamily="34" charset="0"/>
              </a:rPr>
              <a:pPr eaLnBrk="1" hangingPunct="1"/>
              <a:t>12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0448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2C04E4-3A98-42E4-AC69-49315D714633}" type="slidenum">
              <a:rPr lang="en-GB" altLang="en-US">
                <a:latin typeface="Calibri" panose="020F0502020204030204" pitchFamily="34" charset="0"/>
              </a:rPr>
              <a:pPr eaLnBrk="1" hangingPunct="1"/>
              <a:t>13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735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5AB920A-4C87-4D46-849F-DF74A07D1DD9}" type="slidenum">
              <a:rPr lang="en-GB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318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92608BB-2071-4A4F-9627-2F34FC0BE6E6}" type="slidenum">
              <a:rPr lang="en-GB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123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131083-A8A0-419A-9B40-81408CE186BC}" type="slidenum">
              <a:rPr lang="en-GB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07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17789CF-A7A9-4314-9982-969F3694DC11}" type="slidenum">
              <a:rPr lang="en-GB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270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D3F9D6E-5204-473C-BF67-9B9598BD372E}" type="slidenum">
              <a:rPr lang="en-GB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0508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DF1F8FB-9F59-4224-AC1C-22DFC7568FC1}" type="slidenum">
              <a:rPr lang="en-GB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905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BBCC14A-4C9D-4060-9D02-E33470B13121}" type="slidenum">
              <a:rPr lang="en-GB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207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1AC5A61-E2B5-46FB-B229-F49527B9105E}" type="slidenum">
              <a:rPr lang="en-GB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245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10400" y="152400"/>
            <a:ext cx="1981200" cy="6556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3988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/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FD63345-0A87-4C28-BEFA-B4C26DE6170B}" type="datetimeFigureOut">
              <a:rPr lang="en-US">
                <a:solidFill>
                  <a:srgbClr val="FBEEC9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FBEEC9"/>
              </a:solidFill>
            </a:endParaRPr>
          </a:p>
        </p:txBody>
      </p:sp>
      <p:sp>
        <p:nvSpPr>
          <p:cNvPr id="7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A50CDAF-CA9A-4E39-88F6-7CE4638D7B3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FBEE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09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29647-3D85-4450-8B7E-3DDD2CDF96F4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A2453-54DF-469E-97E1-B546C6E239D1}" type="slidenum">
              <a:rPr lang="en-GB" altLang="en-US">
                <a:solidFill>
                  <a:srgbClr val="4E3B3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0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47642"/>
            <a:ext cx="6705600" cy="65563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10400" y="147642"/>
            <a:ext cx="1955800" cy="65563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42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F3223-2E91-4741-9504-E635179F3902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2846BF0-0D9F-4F41-8F0F-C2560447A170}" type="slidenum">
              <a:rPr lang="en-GB" altLang="en-US">
                <a:solidFill>
                  <a:srgbClr val="FBEEC9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BEE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4D1DD-8D04-4998-BE1C-0E142EE98C11}" type="datetimeFigureOut">
              <a:rPr lang="en-US"/>
              <a:pPr>
                <a:defRPr/>
              </a:pPr>
              <a:t>8/12/2014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7E7B3-EAFC-4E3D-9AA9-E664F48F0E1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586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13E4E-C663-4E44-BD75-5DCA4CC53766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AD41A-A68D-4701-A5EC-5E25E13FA1D9}" type="slidenum">
              <a:rPr lang="en-GB" altLang="en-US">
                <a:solidFill>
                  <a:srgbClr val="4E3B3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745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10400" y="152400"/>
            <a:ext cx="1981200" cy="65563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3988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1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BA556E1-1390-469D-9F74-02A5BF3A7AE6}" type="datetimeFigureOut">
              <a:rPr lang="en-US"/>
              <a:pPr>
                <a:defRPr/>
              </a:pPr>
              <a:t>8/12/2014</a:t>
            </a:fld>
            <a:endParaRPr lang="en-GB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41EEA77-E51B-4C8E-913C-418DE5A5FAF9}" type="slidenum">
              <a:rPr lang="en-GB" altLang="en-US">
                <a:solidFill>
                  <a:srgbClr val="FBEEC9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BEEC9"/>
              </a:solidFill>
            </a:endParaRPr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74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D101-8CD0-4832-A04A-E85870D3E886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357A9-A064-40AB-8DCB-DA91C2753AAF}" type="slidenum">
              <a:rPr lang="en-GB" altLang="en-US">
                <a:solidFill>
                  <a:srgbClr val="4E3B3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032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3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438403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9DDC2-DB76-4C23-A4A3-460CE47122B4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18617-7D76-4AA6-94AB-C774222B50CC}" type="slidenum">
              <a:rPr lang="en-GB" altLang="en-US">
                <a:solidFill>
                  <a:srgbClr val="4E3B3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425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E617F-F090-40B7-8A40-C3536503B4CF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CDEB4-3B42-4572-974C-06D5E67E8E2E}" type="slidenum">
              <a:rPr lang="en-GB" altLang="en-US">
                <a:solidFill>
                  <a:srgbClr val="4E3B3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5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2" y="150816"/>
            <a:ext cx="8831263" cy="65563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C9E10-1EE2-4884-B852-E0E4F7D7C92E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F85239-EC97-4DEA-809E-14A8CE3FE01E}" type="slidenum">
              <a:rPr lang="en-GB" altLang="en-US">
                <a:solidFill>
                  <a:srgbClr val="4E3B3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85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10400" y="150816"/>
            <a:ext cx="1981200" cy="6556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7" name="Rectangle 6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4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1D15C-DAFE-42BF-A338-3604A7015191}" type="datetimeFigureOut">
              <a:rPr lang="en-US">
                <a:solidFill>
                  <a:srgbClr val="4E3B30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8A50D5D-4253-42F5-A224-DE52F2EA996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18973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Rectangle 5"/>
          <p:cNvSpPr/>
          <p:nvPr/>
        </p:nvSpPr>
        <p:spPr>
          <a:xfrm>
            <a:off x="7010400" y="150816"/>
            <a:ext cx="1981200" cy="65563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2A4A9-2799-44D4-AB9E-3D1DCA7C54C9}" type="datetimeFigureOut">
              <a:rPr lang="en-US">
                <a:solidFill>
                  <a:srgbClr val="FBEEC9"/>
                </a:solidFill>
              </a:rPr>
              <a:pPr>
                <a:defRPr/>
              </a:pPr>
              <a:t>8/12/2014</a:t>
            </a:fld>
            <a:endParaRPr lang="en-GB">
              <a:solidFill>
                <a:srgbClr val="FBEEC9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BEEC9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5171E6-E74D-4DA8-92D7-9315A9E07147}" type="slidenum">
              <a:rPr lang="en-GB" altLang="en-US">
                <a:solidFill>
                  <a:srgbClr val="FBEEC9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FBEE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00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2" y="1635125"/>
            <a:ext cx="8831263" cy="50450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813800" cy="134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600"/>
            <a:ext cx="8382000" cy="1054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1" y="1719263"/>
            <a:ext cx="8407400" cy="4406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475" y="6356350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100">
                <a:solidFill>
                  <a:schemeClr val="tx2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FFE53D-896D-4873-8966-2BB3604D9EF9}" type="datetimeFigureOut">
              <a:rPr lang="en-US">
                <a:solidFill>
                  <a:srgbClr val="4E3B3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8/12/2014</a:t>
            </a:fld>
            <a:endParaRPr lang="en-GB">
              <a:solidFill>
                <a:srgbClr val="4E3B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100">
                <a:solidFill>
                  <a:schemeClr val="tx2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4E3B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363" y="6354767"/>
            <a:ext cx="582612" cy="274637"/>
          </a:xfrm>
          <a:prstGeom prst="rect">
            <a:avLst/>
          </a:prstGeom>
          <a:ln w="19050"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100"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AC3E1-F8A8-4A6C-BEF0-56D235F30F50}" type="slidenum">
              <a:rPr lang="en-GB" altLang="en-US">
                <a:solidFill>
                  <a:srgbClr val="4E3B3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solidFill>
                <a:srgbClr val="4E3B3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59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 cap="all" spc="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anose="020B0603020102020204" pitchFamily="34" charset="0"/>
        </a:defRPr>
      </a:lvl9pPr>
    </p:titleStyle>
    <p:bodyStyle>
      <a:lvl1pPr marL="273044" indent="-228594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"/>
        <a:defRPr sz="2000" kern="1200" spc="151">
          <a:solidFill>
            <a:schemeClr val="tx2"/>
          </a:solidFill>
          <a:latin typeface="+mn-lt"/>
          <a:ea typeface="+mn-ea"/>
          <a:cs typeface="+mn-cs"/>
        </a:defRPr>
      </a:lvl1pPr>
      <a:lvl2pPr marL="547674" indent="-18255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ern="1200" spc="100">
          <a:solidFill>
            <a:schemeClr val="tx2"/>
          </a:solidFill>
          <a:latin typeface="+mn-lt"/>
          <a:ea typeface="+mn-ea"/>
          <a:cs typeface="+mn-cs"/>
        </a:defRPr>
      </a:lvl2pPr>
      <a:lvl3pPr marL="822305" indent="-182558" algn="l" rtl="0" eaLnBrk="0" fontAlgn="base" hangingPunct="0">
        <a:spcBef>
          <a:spcPct val="20000"/>
        </a:spcBef>
        <a:spcAft>
          <a:spcPct val="0"/>
        </a:spcAft>
        <a:buClr>
          <a:srgbClr val="6BB1C9"/>
        </a:buClr>
        <a:buFont typeface="Wingdings" panose="05000000000000000000" pitchFamily="2" charset="2"/>
        <a:buChar char="§"/>
        <a:defRPr sz="1600" kern="1200" spc="100">
          <a:solidFill>
            <a:schemeClr val="tx2"/>
          </a:solidFill>
          <a:latin typeface="+mn-lt"/>
          <a:ea typeface="+mn-ea"/>
          <a:cs typeface="+mn-cs"/>
        </a:defRPr>
      </a:lvl3pPr>
      <a:lvl4pPr marL="1096935" indent="-182558" algn="l" rtl="0" eaLnBrk="0" fontAlgn="base" hangingPunct="0">
        <a:spcBef>
          <a:spcPct val="20000"/>
        </a:spcBef>
        <a:spcAft>
          <a:spcPct val="0"/>
        </a:spcAft>
        <a:buClr>
          <a:srgbClr val="6585CF"/>
        </a:buClr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79493" indent="-182558" algn="l" rtl="0" eaLnBrk="0" fontAlgn="base" hangingPunct="0">
        <a:spcBef>
          <a:spcPct val="20000"/>
        </a:spcBef>
        <a:spcAft>
          <a:spcPct val="0"/>
        </a:spcAft>
        <a:buClr>
          <a:srgbClr val="A379BB"/>
        </a:buClr>
        <a:buFont typeface="Wingdings" panose="05000000000000000000" pitchFamily="2" charset="2"/>
        <a:buChar char="§"/>
        <a:defRPr sz="1300" kern="1200" spc="100">
          <a:solidFill>
            <a:schemeClr val="tx2"/>
          </a:solidFill>
          <a:latin typeface="+mn-lt"/>
          <a:ea typeface="+mn-ea"/>
          <a:cs typeface="+mn-cs"/>
        </a:defRPr>
      </a:lvl5pPr>
      <a:lvl6pPr marL="1554441" indent="-182875" algn="l" defTabSz="914377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754" indent="-182875" algn="l" defTabSz="914377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067" indent="-182875" algn="l" defTabSz="914377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381" indent="-182875" algn="l" defTabSz="914377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GB" altLang="en-US" smtClean="0"/>
              <a:t>How did the </a:t>
            </a:r>
            <a:r>
              <a:rPr lang="en-GB" altLang="en-US" b="1" smtClean="0"/>
              <a:t>breakdown of the Weimar Government</a:t>
            </a:r>
            <a:r>
              <a:rPr lang="en-GB" altLang="en-US" smtClean="0"/>
              <a:t> contribute to the rise of the Nazi Party?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en-US" smtClean="0"/>
          </a:p>
        </p:txBody>
      </p:sp>
      <p:sp>
        <p:nvSpPr>
          <p:cNvPr id="16387" name="Title 1"/>
          <p:cNvSpPr>
            <a:spLocks noGrp="1"/>
          </p:cNvSpPr>
          <p:nvPr>
            <p:ph type="ctrTitle"/>
          </p:nvPr>
        </p:nvSpPr>
        <p:spPr>
          <a:xfrm>
            <a:off x="-1345842" y="167135"/>
            <a:ext cx="8229600" cy="1470025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How did Hitler become Chancellor in 1933?</a:t>
            </a:r>
          </a:p>
        </p:txBody>
      </p:sp>
      <p:pic>
        <p:nvPicPr>
          <p:cNvPr id="16388" name="Picture 2" descr="http://upload.wikimedia.org/wikipedia/commons/thumb/3/3d/Bundesarchiv_Bild_102-03034,_Berlin,_Verfassungsfeier_vor_dem_Reichstag.jpg/450px-Bundesarchiv_Bild_102-03034,_Berlin,_Verfassungsfeier_vor_dem_Reichsta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877" y="4207408"/>
            <a:ext cx="2643187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ghtning Bolt 4"/>
          <p:cNvSpPr/>
          <p:nvPr/>
        </p:nvSpPr>
        <p:spPr>
          <a:xfrm>
            <a:off x="1660520" y="4207408"/>
            <a:ext cx="3869900" cy="184467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6" name="Picture 2" descr="http://posterous.com/getfile/files.posterous.com/1933/4O2Ft0sIAEaphOt4X0ZJfkmH3EyvDCXGyt2cwR1w9QtWey2uHAkPQohmI6oj/hitler-named-chancellor-hf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624"/>
          <a:stretch/>
        </p:blipFill>
        <p:spPr bwMode="auto">
          <a:xfrm>
            <a:off x="486379" y="1962808"/>
            <a:ext cx="6218185" cy="1918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9570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Von Papen &amp; Hitler</a:t>
            </a:r>
          </a:p>
        </p:txBody>
      </p:sp>
      <p:sp>
        <p:nvSpPr>
          <p:cNvPr id="22532" name="Rectangle 3"/>
          <p:cNvSpPr>
            <a:spLocks noGrp="1"/>
          </p:cNvSpPr>
          <p:nvPr>
            <p:ph sz="quarter" idx="1"/>
          </p:nvPr>
        </p:nvSpPr>
        <p:spPr>
          <a:xfrm>
            <a:off x="468313" y="1809750"/>
            <a:ext cx="8218487" cy="4572000"/>
          </a:xfrm>
        </p:spPr>
        <p:txBody>
          <a:bodyPr/>
          <a:lstStyle/>
          <a:p>
            <a:pPr eaLnBrk="1" hangingPunct="1"/>
            <a:r>
              <a:rPr lang="en-GB" altLang="en-US" sz="2000" dirty="0" smtClean="0"/>
              <a:t>Nazis won 230 seats out of 608 in </a:t>
            </a:r>
            <a:r>
              <a:rPr lang="en-GB" altLang="en-US" sz="2000" dirty="0" smtClean="0"/>
              <a:t>1932.</a:t>
            </a:r>
            <a:endParaRPr lang="en-GB" altLang="en-US" sz="2000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sz="2000" dirty="0" smtClean="0"/>
          </a:p>
          <a:p>
            <a:pPr eaLnBrk="1" hangingPunct="1"/>
            <a:r>
              <a:rPr lang="en-GB" altLang="en-US" sz="2000" dirty="0" smtClean="0"/>
              <a:t>Became very useful to von Papen, hoped he could control Hitler and use Nazi support to increase his own </a:t>
            </a:r>
            <a:r>
              <a:rPr lang="en-GB" altLang="en-US" sz="2000" dirty="0" smtClean="0"/>
              <a:t>power.</a:t>
            </a:r>
            <a:endParaRPr lang="en-GB" altLang="en-US" sz="2000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sz="2000" dirty="0" smtClean="0"/>
          </a:p>
          <a:p>
            <a:pPr eaLnBrk="1" hangingPunct="1"/>
            <a:r>
              <a:rPr lang="en-GB" altLang="en-US" sz="2000" i="1" dirty="0" smtClean="0"/>
              <a:t>‘In six months we’ll have pushed Hitler so far into a corner he will be squealing</a:t>
            </a:r>
            <a:r>
              <a:rPr lang="en-GB" altLang="en-US" sz="2000" i="1" dirty="0" smtClean="0"/>
              <a:t>.’</a:t>
            </a:r>
            <a:endParaRPr lang="en-GB" altLang="en-US" sz="2000" i="1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sz="2000" i="1" dirty="0" smtClean="0"/>
          </a:p>
          <a:p>
            <a:pPr eaLnBrk="1" hangingPunct="1"/>
            <a:r>
              <a:rPr lang="en-GB" altLang="en-US" sz="2000" dirty="0" smtClean="0"/>
              <a:t>Offered Hitler the job of Vice </a:t>
            </a:r>
            <a:r>
              <a:rPr lang="en-GB" altLang="en-US" sz="2000" dirty="0" smtClean="0"/>
              <a:t>Chancellor.</a:t>
            </a:r>
            <a:endParaRPr lang="en-GB" altLang="en-US" sz="2000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sz="2000" dirty="0" smtClean="0"/>
          </a:p>
          <a:p>
            <a:pPr eaLnBrk="1" hangingPunct="1"/>
            <a:r>
              <a:rPr lang="en-GB" altLang="en-US" sz="2000" dirty="0" smtClean="0"/>
              <a:t>Hitler refused, did not want to be linked to Von Papen’s failing </a:t>
            </a:r>
            <a:r>
              <a:rPr lang="en-GB" altLang="en-US" sz="2000" dirty="0" smtClean="0"/>
              <a:t>system.</a:t>
            </a:r>
            <a:endParaRPr lang="en-GB" altLang="en-US" sz="20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121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Hitler’s Rise to Power</a:t>
            </a:r>
          </a:p>
        </p:txBody>
      </p:sp>
      <p:sp>
        <p:nvSpPr>
          <p:cNvPr id="23556" name="Rectangle 3"/>
          <p:cNvSpPr>
            <a:spLocks noGrp="1"/>
          </p:cNvSpPr>
          <p:nvPr>
            <p:ph sz="quarter" idx="1"/>
          </p:nvPr>
        </p:nvSpPr>
        <p:spPr>
          <a:xfrm>
            <a:off x="914400" y="1785938"/>
            <a:ext cx="7772400" cy="4572000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Von Papen had </a:t>
            </a:r>
            <a:r>
              <a:rPr lang="en-GB" altLang="en-US" dirty="0" smtClean="0"/>
              <a:t>enemies.</a:t>
            </a:r>
            <a:endParaRPr lang="en-GB" altLang="en-US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dirty="0" smtClean="0"/>
          </a:p>
          <a:p>
            <a:pPr eaLnBrk="1" hangingPunct="1"/>
            <a:r>
              <a:rPr lang="en-GB" altLang="en-US" dirty="0" smtClean="0"/>
              <a:t>General Kurt von </a:t>
            </a:r>
            <a:r>
              <a:rPr lang="en-GB" altLang="en-US" dirty="0" err="1" smtClean="0"/>
              <a:t>Schleicher</a:t>
            </a:r>
            <a:r>
              <a:rPr lang="en-GB" altLang="en-US" dirty="0" smtClean="0"/>
              <a:t> replaced him as chancellor in 1932 (lasted 2 months!)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dirty="0" smtClean="0"/>
          </a:p>
          <a:p>
            <a:pPr eaLnBrk="1" hangingPunct="1"/>
            <a:r>
              <a:rPr lang="en-GB" altLang="en-US" dirty="0" smtClean="0"/>
              <a:t>He tried to limit the activities of the Nazi Party, in return the Nazi’s allied themselves with von Papen’s party to defeat von </a:t>
            </a:r>
            <a:r>
              <a:rPr lang="en-GB" altLang="en-US" dirty="0" err="1" smtClean="0"/>
              <a:t>Schleicher</a:t>
            </a:r>
            <a:r>
              <a:rPr lang="en-GB" altLang="en-US" dirty="0" smtClean="0"/>
              <a:t> in the </a:t>
            </a:r>
            <a:r>
              <a:rPr lang="en-GB" altLang="en-US" dirty="0" smtClean="0"/>
              <a:t>Reichstag.</a:t>
            </a:r>
            <a:endParaRPr lang="en-GB" altLang="en-US" dirty="0" smtClean="0"/>
          </a:p>
        </p:txBody>
      </p:sp>
      <p:pic>
        <p:nvPicPr>
          <p:cNvPr id="26628" name="Picture 6" descr="http://www.gnosticliberationfront.com/Schleich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214313"/>
            <a:ext cx="13017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4062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Hitler’s Rise to Power</a:t>
            </a:r>
            <a:endParaRPr lang="en-US" altLang="en-US" smtClean="0"/>
          </a:p>
        </p:txBody>
      </p:sp>
      <p:sp>
        <p:nvSpPr>
          <p:cNvPr id="24580" name="Rectangle 3"/>
          <p:cNvSpPr>
            <a:spLocks noGrp="1"/>
          </p:cNvSpPr>
          <p:nvPr>
            <p:ph sz="quarter" idx="1"/>
          </p:nvPr>
        </p:nvSpPr>
        <p:spPr>
          <a:xfrm>
            <a:off x="685800" y="2057400"/>
            <a:ext cx="7772400" cy="4572000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With support from industrial leaders, von Papen persuaded Hindenburg to appoint Hitler as </a:t>
            </a:r>
            <a:r>
              <a:rPr lang="en-GB" altLang="en-US" dirty="0" smtClean="0"/>
              <a:t>Chancellor.</a:t>
            </a:r>
            <a:endParaRPr lang="en-GB" altLang="en-US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dirty="0" smtClean="0"/>
          </a:p>
          <a:p>
            <a:pPr eaLnBrk="1" hangingPunct="1"/>
            <a:r>
              <a:rPr lang="en-GB" altLang="en-US" dirty="0" smtClean="0"/>
              <a:t>Hitler became Chancellor on the 30</a:t>
            </a:r>
            <a:r>
              <a:rPr lang="en-GB" altLang="en-US" baseline="30000" dirty="0" smtClean="0"/>
              <a:t>th</a:t>
            </a:r>
            <a:r>
              <a:rPr lang="en-GB" altLang="en-US" dirty="0" smtClean="0"/>
              <a:t> January, </a:t>
            </a:r>
            <a:r>
              <a:rPr lang="en-GB" altLang="en-US" dirty="0" smtClean="0"/>
              <a:t>1933.</a:t>
            </a:r>
            <a:endParaRPr lang="en-US" altLang="en-US" dirty="0" smtClean="0"/>
          </a:p>
        </p:txBody>
      </p:sp>
      <p:pic>
        <p:nvPicPr>
          <p:cNvPr id="27652" name="Picture 6" descr="215---Image_lar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4011613"/>
            <a:ext cx="4462463" cy="261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0833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Rise to Power</a:t>
            </a:r>
            <a:endParaRPr lang="en-US" altLang="en-US" smtClean="0"/>
          </a:p>
        </p:txBody>
      </p:sp>
      <p:sp>
        <p:nvSpPr>
          <p:cNvPr id="25604" name="Rectangle 3"/>
          <p:cNvSpPr>
            <a:spLocks noGrp="1"/>
          </p:cNvSpPr>
          <p:nvPr>
            <p:ph sz="quarter" idx="1"/>
          </p:nvPr>
        </p:nvSpPr>
        <p:spPr>
          <a:xfrm>
            <a:off x="831850" y="1812120"/>
            <a:ext cx="7772400" cy="4572000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Hitler in full control?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dirty="0" smtClean="0"/>
          </a:p>
          <a:p>
            <a:pPr eaLnBrk="1" hangingPunct="1"/>
            <a:r>
              <a:rPr lang="en-GB" altLang="en-US" dirty="0" smtClean="0"/>
              <a:t>Few Nazi’s in coalition </a:t>
            </a:r>
            <a:r>
              <a:rPr lang="en-GB" altLang="en-US" dirty="0" smtClean="0"/>
              <a:t>government.</a:t>
            </a:r>
            <a:endParaRPr lang="en-GB" altLang="en-US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dirty="0" smtClean="0"/>
          </a:p>
          <a:p>
            <a:pPr eaLnBrk="1" hangingPunct="1"/>
            <a:r>
              <a:rPr lang="en-GB" altLang="en-US" dirty="0" smtClean="0"/>
              <a:t>Hindenburg had the power to get rid of Hitler at any </a:t>
            </a:r>
            <a:r>
              <a:rPr lang="en-GB" altLang="en-US" dirty="0" smtClean="0"/>
              <a:t>time.</a:t>
            </a:r>
            <a:endParaRPr lang="en-US" altLang="en-US" dirty="0" smtClean="0"/>
          </a:p>
        </p:txBody>
      </p:sp>
      <p:pic>
        <p:nvPicPr>
          <p:cNvPr id="28676" name="Picture 2" descr="Adolf Hitler speaking in the Reischstag in 193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005263"/>
            <a:ext cx="2519362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564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Democracy Starts to Crack</a:t>
            </a:r>
            <a:endParaRPr lang="en-US" altLang="en-US" smtClean="0"/>
          </a:p>
        </p:txBody>
      </p:sp>
      <p:sp>
        <p:nvSpPr>
          <p:cNvPr id="16388" name="Rectangle 3"/>
          <p:cNvSpPr>
            <a:spLocks noGrp="1"/>
          </p:cNvSpPr>
          <p:nvPr>
            <p:ph sz="quarter" idx="1"/>
          </p:nvPr>
        </p:nvSpPr>
        <p:spPr>
          <a:xfrm>
            <a:off x="63500" y="1718438"/>
            <a:ext cx="6597022" cy="43561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GB" sz="2500" dirty="0" smtClean="0"/>
              <a:t>In October 1929 Stresemann died.</a:t>
            </a:r>
          </a:p>
          <a:p>
            <a:pPr eaLnBrk="1" hangingPunct="1">
              <a:defRPr/>
            </a:pPr>
            <a:endParaRPr lang="en-GB" sz="2500" dirty="0"/>
          </a:p>
          <a:p>
            <a:pPr eaLnBrk="1" hangingPunct="1">
              <a:defRPr/>
            </a:pPr>
            <a:r>
              <a:rPr lang="en-GB" sz="2500" dirty="0" smtClean="0"/>
              <a:t>Under </a:t>
            </a:r>
            <a:r>
              <a:rPr lang="en-GB" sz="2500" dirty="0" smtClean="0"/>
              <a:t>his </a:t>
            </a:r>
            <a:r>
              <a:rPr lang="en-GB" sz="2500" dirty="0" smtClean="0"/>
              <a:t>leadership, and during his time as Foreign Minister, </a:t>
            </a:r>
            <a:r>
              <a:rPr lang="en-GB" sz="2500" dirty="0" smtClean="0"/>
              <a:t>there had been relative </a:t>
            </a:r>
            <a:r>
              <a:rPr lang="en-GB" sz="2500" dirty="0" smtClean="0"/>
              <a:t>stability in Weimar.</a:t>
            </a:r>
            <a:endParaRPr lang="en-GB" sz="2500" dirty="0" smtClean="0"/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en-GB" sz="2500" dirty="0" smtClean="0"/>
          </a:p>
          <a:p>
            <a:pPr eaLnBrk="1" hangingPunct="1">
              <a:defRPr/>
            </a:pPr>
            <a:r>
              <a:rPr lang="en-GB" sz="2500" dirty="0" smtClean="0"/>
              <a:t>In 1930</a:t>
            </a:r>
            <a:r>
              <a:rPr lang="en-GB" sz="2500" dirty="0"/>
              <a:t> </a:t>
            </a:r>
            <a:r>
              <a:rPr lang="en-GB" sz="2500" dirty="0" smtClean="0"/>
              <a:t>President</a:t>
            </a:r>
            <a:r>
              <a:rPr lang="en-GB" sz="2500" dirty="0" smtClean="0"/>
              <a:t> </a:t>
            </a:r>
            <a:r>
              <a:rPr lang="en-GB" sz="2500" dirty="0" smtClean="0"/>
              <a:t>Hindenburg </a:t>
            </a:r>
            <a:r>
              <a:rPr lang="en-GB" sz="2500" dirty="0" smtClean="0"/>
              <a:t>appointed </a:t>
            </a:r>
            <a:r>
              <a:rPr lang="en-GB" sz="2500" dirty="0" smtClean="0"/>
              <a:t>Heinrich </a:t>
            </a:r>
            <a:r>
              <a:rPr lang="en-GB" sz="2500" dirty="0" err="1" smtClean="0"/>
              <a:t>Brüning</a:t>
            </a:r>
            <a:r>
              <a:rPr lang="en-GB" sz="2500" dirty="0" smtClean="0"/>
              <a:t> as </a:t>
            </a:r>
            <a:r>
              <a:rPr lang="en-GB" sz="2500" dirty="0" smtClean="0"/>
              <a:t>Chancellor.</a:t>
            </a:r>
            <a:endParaRPr lang="en-GB" sz="2500" dirty="0" smtClean="0"/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en-GB" sz="2500" dirty="0" smtClean="0"/>
          </a:p>
          <a:p>
            <a:pPr eaLnBrk="1" hangingPunct="1">
              <a:defRPr/>
            </a:pPr>
            <a:r>
              <a:rPr lang="en-GB" sz="2500" dirty="0" smtClean="0"/>
              <a:t>The Reichstag became </a:t>
            </a:r>
            <a:r>
              <a:rPr lang="en-GB" sz="2500" dirty="0" smtClean="0"/>
              <a:t>split over </a:t>
            </a:r>
            <a:r>
              <a:rPr lang="en-GB" sz="2500" dirty="0" smtClean="0"/>
              <a:t>policies.</a:t>
            </a:r>
            <a:endParaRPr lang="en-GB" sz="2500" dirty="0" smtClean="0"/>
          </a:p>
        </p:txBody>
      </p:sp>
      <p:pic>
        <p:nvPicPr>
          <p:cNvPr id="17418" name="Picture 8" descr="http://www.spartacus.schoolnet.co.uk/GERbruenin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2148" y="4271135"/>
            <a:ext cx="1669424" cy="2331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9" name="TextBox 17"/>
          <p:cNvSpPr txBox="1">
            <a:spLocks noChangeArrowheads="1"/>
          </p:cNvSpPr>
          <p:nvPr/>
        </p:nvSpPr>
        <p:spPr bwMode="auto">
          <a:xfrm>
            <a:off x="7191409" y="6602220"/>
            <a:ext cx="11238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>
                <a:latin typeface="+mj-lt"/>
              </a:rPr>
              <a:t>Br</a:t>
            </a:r>
            <a:r>
              <a:rPr lang="el-GR" altLang="en-US" dirty="0">
                <a:latin typeface="+mj-lt"/>
              </a:rPr>
              <a:t>ϋ</a:t>
            </a:r>
            <a:r>
              <a:rPr lang="en-GB" altLang="en-US" dirty="0" err="1">
                <a:latin typeface="+mj-lt"/>
              </a:rPr>
              <a:t>ning</a:t>
            </a:r>
            <a:endParaRPr lang="en-GB" altLang="en-US" dirty="0">
              <a:latin typeface="+mj-lt"/>
            </a:endParaRPr>
          </a:p>
        </p:txBody>
      </p:sp>
      <p:sp>
        <p:nvSpPr>
          <p:cNvPr id="17420" name="AutoShape 10" descr="http://media-2.web.britannica.com/eb-media/69/34969-004-17FA912B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147" y="1718438"/>
            <a:ext cx="1433143" cy="2189909"/>
          </a:xfrm>
          <a:prstGeom prst="rect">
            <a:avLst/>
          </a:prstGeom>
        </p:spPr>
      </p:pic>
      <p:sp>
        <p:nvSpPr>
          <p:cNvPr id="12" name="TextBox 17"/>
          <p:cNvSpPr txBox="1">
            <a:spLocks noChangeArrowheads="1"/>
          </p:cNvSpPr>
          <p:nvPr/>
        </p:nvSpPr>
        <p:spPr bwMode="auto">
          <a:xfrm>
            <a:off x="6802192" y="3866839"/>
            <a:ext cx="16547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dirty="0" smtClean="0">
                <a:latin typeface="+mj-lt"/>
              </a:rPr>
              <a:t>Stresemann</a:t>
            </a:r>
            <a:endParaRPr lang="en-GB" altLang="en-US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941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uiExpand="1" build="p"/>
      <p:bldP spid="17419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Trouble in Weimar Republic</a:t>
            </a:r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571500" y="1790568"/>
            <a:ext cx="7572375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2400" dirty="0" smtClean="0"/>
              <a:t>For the next two years Br</a:t>
            </a:r>
            <a:r>
              <a:rPr lang="el-GR" altLang="en-US" sz="2400" dirty="0" smtClean="0"/>
              <a:t>ϋ</a:t>
            </a:r>
            <a:r>
              <a:rPr lang="en-GB" altLang="en-US" sz="2400" dirty="0" err="1" smtClean="0"/>
              <a:t>ning</a:t>
            </a:r>
            <a:r>
              <a:rPr lang="en-GB" altLang="en-US" sz="2400" dirty="0" smtClean="0"/>
              <a:t> and his advisers tried to govern </a:t>
            </a:r>
            <a:r>
              <a:rPr lang="en-GB" altLang="en-US" sz="2400" b="1" dirty="0" smtClean="0"/>
              <a:t>without a majority </a:t>
            </a:r>
            <a:r>
              <a:rPr lang="en-GB" altLang="en-US" sz="2400" b="1" dirty="0" smtClean="0"/>
              <a:t>vote.</a:t>
            </a:r>
            <a:endParaRPr lang="en-GB" altLang="en-US" sz="2400" b="1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sz="2400" b="1" dirty="0" smtClean="0"/>
          </a:p>
          <a:p>
            <a:pPr eaLnBrk="1" hangingPunct="1"/>
            <a:r>
              <a:rPr lang="en-GB" altLang="en-US" sz="2400" dirty="0" smtClean="0"/>
              <a:t>He asked Hindenburg to use his </a:t>
            </a:r>
            <a:r>
              <a:rPr lang="en-GB" altLang="en-US" sz="2400" b="1" dirty="0" smtClean="0"/>
              <a:t>emergency powers</a:t>
            </a:r>
            <a:r>
              <a:rPr lang="en-GB" altLang="en-US" sz="2400" dirty="0" smtClean="0"/>
              <a:t> to pass laws without them having to go through the </a:t>
            </a:r>
            <a:r>
              <a:rPr lang="en-GB" altLang="en-US" sz="2400" dirty="0" smtClean="0"/>
              <a:t>Reichstag.</a:t>
            </a:r>
            <a:endParaRPr lang="en-GB" altLang="en-US" sz="2400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sz="2400" dirty="0" smtClean="0"/>
          </a:p>
          <a:p>
            <a:pPr eaLnBrk="1" hangingPunct="1"/>
            <a:r>
              <a:rPr lang="en-GB" altLang="en-US" sz="2400" dirty="0" smtClean="0"/>
              <a:t>Between 1930-32 the Reichstag sat less often and became more and more </a:t>
            </a:r>
            <a:r>
              <a:rPr lang="en-GB" altLang="en-US" sz="2400" dirty="0" smtClean="0"/>
              <a:t>helpless.</a:t>
            </a:r>
            <a:endParaRPr lang="en-US" altLang="en-US" sz="2400" dirty="0" smtClean="0"/>
          </a:p>
          <a:p>
            <a:pPr eaLnBrk="1" hangingPunct="1"/>
            <a:endParaRPr lang="en-GB" altLang="en-US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07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435600" y="3143250"/>
            <a:ext cx="2468563" cy="15097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dirty="0">
                <a:solidFill>
                  <a:schemeClr val="tx1"/>
                </a:solidFill>
              </a:rPr>
              <a:t>1930: 94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dirty="0">
                <a:solidFill>
                  <a:schemeClr val="tx1"/>
                </a:solidFill>
              </a:rPr>
              <a:t>1931: 42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dirty="0">
                <a:solidFill>
                  <a:schemeClr val="tx1"/>
                </a:solidFill>
              </a:rPr>
              <a:t>1932: 13</a:t>
            </a:r>
          </a:p>
        </p:txBody>
      </p:sp>
      <p:sp>
        <p:nvSpPr>
          <p:cNvPr id="4" name="Rectangle 3"/>
          <p:cNvSpPr/>
          <p:nvPr/>
        </p:nvSpPr>
        <p:spPr>
          <a:xfrm>
            <a:off x="901700" y="3143250"/>
            <a:ext cx="2419350" cy="14287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dirty="0">
                <a:solidFill>
                  <a:schemeClr val="tx1"/>
                </a:solidFill>
              </a:rPr>
              <a:t>1930: 5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dirty="0">
                <a:solidFill>
                  <a:schemeClr val="tx1"/>
                </a:solidFill>
              </a:rPr>
              <a:t>1931: 44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dirty="0">
                <a:solidFill>
                  <a:schemeClr val="tx1"/>
                </a:solidFill>
              </a:rPr>
              <a:t>1932: 66!</a:t>
            </a:r>
          </a:p>
        </p:txBody>
      </p:sp>
      <p:sp>
        <p:nvSpPr>
          <p:cNvPr id="1946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Result of Political Crisis</a:t>
            </a:r>
          </a:p>
        </p:txBody>
      </p:sp>
      <p:sp>
        <p:nvSpPr>
          <p:cNvPr id="19461" name="Rectangle 1"/>
          <p:cNvSpPr>
            <a:spLocks noChangeArrowheads="1"/>
          </p:cNvSpPr>
          <p:nvPr/>
        </p:nvSpPr>
        <p:spPr bwMode="auto">
          <a:xfrm>
            <a:off x="569913" y="2630488"/>
            <a:ext cx="3082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Laws issued using Article 48</a:t>
            </a:r>
          </a:p>
        </p:txBody>
      </p:sp>
      <p:sp>
        <p:nvSpPr>
          <p:cNvPr id="19462" name="Rectangle 2"/>
          <p:cNvSpPr>
            <a:spLocks noChangeArrowheads="1"/>
          </p:cNvSpPr>
          <p:nvPr/>
        </p:nvSpPr>
        <p:spPr bwMode="auto">
          <a:xfrm>
            <a:off x="5372100" y="2630488"/>
            <a:ext cx="2532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Reichstag: Days sitting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342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 animBg="1"/>
      <p:bldP spid="4" grpId="0" build="p" bldLvl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Result?</a:t>
            </a:r>
          </a:p>
        </p:txBody>
      </p:sp>
      <p:sp>
        <p:nvSpPr>
          <p:cNvPr id="20484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Democratic parties could not agree on how to deal with Germany’s </a:t>
            </a:r>
            <a:r>
              <a:rPr lang="en-GB" altLang="en-US" dirty="0" smtClean="0"/>
              <a:t>problems.</a:t>
            </a:r>
            <a:endParaRPr lang="en-GB" altLang="en-US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dirty="0" smtClean="0"/>
          </a:p>
          <a:p>
            <a:pPr eaLnBrk="1" hangingPunct="1"/>
            <a:r>
              <a:rPr lang="en-GB" altLang="en-US" dirty="0" smtClean="0"/>
              <a:t>Most people </a:t>
            </a:r>
            <a:r>
              <a:rPr lang="en-GB" altLang="en-US" b="1" dirty="0" smtClean="0"/>
              <a:t>lost faith in </a:t>
            </a:r>
            <a:r>
              <a:rPr lang="en-GB" altLang="en-US" b="1" dirty="0" smtClean="0"/>
              <a:t>democracy.</a:t>
            </a:r>
            <a:endParaRPr lang="en-GB" altLang="en-US" b="1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b="1" dirty="0" smtClean="0"/>
          </a:p>
          <a:p>
            <a:pPr eaLnBrk="1" hangingPunct="1"/>
            <a:r>
              <a:rPr lang="en-GB" altLang="en-US" dirty="0" smtClean="0"/>
              <a:t>Reichstag became less and less </a:t>
            </a:r>
            <a:r>
              <a:rPr lang="en-GB" altLang="en-US" dirty="0" smtClean="0"/>
              <a:t>democratic.</a:t>
            </a:r>
            <a:endParaRPr lang="en-GB" altLang="en-US" dirty="0" smtClean="0"/>
          </a:p>
          <a:p>
            <a:pPr eaLnBrk="1" hangingPunct="1"/>
            <a:endParaRPr lang="en-GB" altLang="en-US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dirty="0" smtClean="0"/>
              <a:t>			DICONTENT GREW</a:t>
            </a:r>
          </a:p>
        </p:txBody>
      </p:sp>
      <p:sp>
        <p:nvSpPr>
          <p:cNvPr id="4" name="Equal 3"/>
          <p:cNvSpPr/>
          <p:nvPr/>
        </p:nvSpPr>
        <p:spPr>
          <a:xfrm>
            <a:off x="855395" y="4070618"/>
            <a:ext cx="1357312" cy="85725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561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Weimar Politicians</a:t>
            </a:r>
          </a:p>
        </p:txBody>
      </p:sp>
      <p:sp>
        <p:nvSpPr>
          <p:cNvPr id="21508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724965"/>
            <a:ext cx="4929187" cy="49291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800" dirty="0" smtClean="0"/>
              <a:t>1932 Franz von Papen replaced </a:t>
            </a:r>
            <a:r>
              <a:rPr lang="en-GB" altLang="en-US" sz="2800" dirty="0" err="1" smtClean="0"/>
              <a:t>Brüning</a:t>
            </a:r>
            <a:r>
              <a:rPr lang="en-GB" altLang="en-US" sz="2800" dirty="0" smtClean="0"/>
              <a:t> as </a:t>
            </a:r>
            <a:r>
              <a:rPr lang="en-GB" altLang="en-US" sz="2800" dirty="0" smtClean="0"/>
              <a:t>Chancellor.</a:t>
            </a:r>
            <a:endParaRPr lang="en-GB" altLang="en-US" sz="2800" dirty="0" smtClean="0"/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GB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 smtClean="0"/>
              <a:t>Only lasted 6 months!</a:t>
            </a: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GB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 smtClean="0"/>
              <a:t>Von Papen struggled as he had </a:t>
            </a:r>
            <a:r>
              <a:rPr lang="en-GB" altLang="en-US" sz="2800" b="1" dirty="0" smtClean="0"/>
              <a:t>no majority </a:t>
            </a:r>
            <a:r>
              <a:rPr lang="en-GB" altLang="en-US" sz="2800" dirty="0" smtClean="0"/>
              <a:t>in the Reichstag and relied entirely on Presidential </a:t>
            </a:r>
            <a:r>
              <a:rPr lang="en-GB" altLang="en-US" sz="2800" dirty="0" smtClean="0"/>
              <a:t>decree.</a:t>
            </a:r>
            <a:endParaRPr lang="en-GB" altLang="en-US" sz="2800" dirty="0" smtClean="0"/>
          </a:p>
          <a:p>
            <a:pPr eaLnBrk="1" hangingPunct="1">
              <a:lnSpc>
                <a:spcPct val="90000"/>
              </a:lnSpc>
            </a:pPr>
            <a:endParaRPr lang="en-GB" altLang="en-US" sz="2800" dirty="0" smtClean="0"/>
          </a:p>
        </p:txBody>
      </p:sp>
      <p:pic>
        <p:nvPicPr>
          <p:cNvPr id="2" name="Picture 6" descr="http://www.law.umkc.edu/faculty/projects/ftrials/nuremberg/Images/Franz_vonPap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1840874"/>
            <a:ext cx="27432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Rectangle 2"/>
          <p:cNvSpPr>
            <a:spLocks noChangeArrowheads="1"/>
          </p:cNvSpPr>
          <p:nvPr/>
        </p:nvSpPr>
        <p:spPr bwMode="auto">
          <a:xfrm>
            <a:off x="6226175" y="6269125"/>
            <a:ext cx="2006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/>
              <a:t>Franz von Papen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190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President Hindenburg</a:t>
            </a:r>
          </a:p>
        </p:txBody>
      </p:sp>
      <p:sp>
        <p:nvSpPr>
          <p:cNvPr id="15364" name="Rectangle 3"/>
          <p:cNvSpPr>
            <a:spLocks noGrp="1"/>
          </p:cNvSpPr>
          <p:nvPr>
            <p:ph sz="quarter" idx="1"/>
          </p:nvPr>
        </p:nvSpPr>
        <p:spPr>
          <a:xfrm>
            <a:off x="515155" y="1937197"/>
            <a:ext cx="4586288" cy="4572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en-US" sz="2800" dirty="0" smtClean="0"/>
              <a:t>Elected as President </a:t>
            </a:r>
            <a:r>
              <a:rPr lang="en-GB" altLang="en-US" sz="2800" dirty="0" smtClean="0"/>
              <a:t>twice.</a:t>
            </a:r>
            <a:endParaRPr lang="en-GB" altLang="en-US" sz="2800" dirty="0" smtClean="0"/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GB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 smtClean="0"/>
              <a:t>Was re-elected in 1932, mainly with the support of those who saw him as a protection against Nazi lawlessness and </a:t>
            </a:r>
            <a:r>
              <a:rPr lang="en-GB" altLang="en-US" sz="2800" dirty="0" smtClean="0"/>
              <a:t>brutality.</a:t>
            </a:r>
            <a:endParaRPr lang="en-GB" altLang="en-US" sz="2800" dirty="0" smtClean="0"/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GB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 smtClean="0"/>
              <a:t>By 1932 was old man- </a:t>
            </a:r>
            <a:r>
              <a:rPr lang="en-GB" altLang="en-US" sz="2800" b="1" dirty="0" smtClean="0"/>
              <a:t>85</a:t>
            </a:r>
            <a:r>
              <a:rPr lang="en-GB" altLang="en-US" sz="2800" dirty="0" smtClean="0"/>
              <a:t>!</a:t>
            </a:r>
          </a:p>
        </p:txBody>
      </p:sp>
      <p:pic>
        <p:nvPicPr>
          <p:cNvPr id="22532" name="Picture 12" descr="http://www.teachersparadise.com/ency/en/media/c/c7/paul_von_hindenbur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4462" y="1937197"/>
            <a:ext cx="2463800" cy="421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17"/>
          <p:cNvSpPr txBox="1">
            <a:spLocks noChangeArrowheads="1"/>
          </p:cNvSpPr>
          <p:nvPr/>
        </p:nvSpPr>
        <p:spPr bwMode="auto">
          <a:xfrm>
            <a:off x="6045559" y="6152010"/>
            <a:ext cx="27174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 smtClean="0">
                <a:latin typeface="+mj-lt"/>
              </a:rPr>
              <a:t>President Hindenburg</a:t>
            </a:r>
            <a:endParaRPr lang="en-GB" altLang="en-US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504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Paul von Hindenburg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9456" y="1804987"/>
            <a:ext cx="5176838" cy="50530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800" dirty="0" smtClean="0"/>
              <a:t>He feared that Hitler was a </a:t>
            </a:r>
            <a:r>
              <a:rPr lang="en-GB" altLang="en-US" sz="2800" b="1" dirty="0" smtClean="0"/>
              <a:t>threat to </a:t>
            </a:r>
            <a:r>
              <a:rPr lang="en-GB" altLang="en-US" sz="2800" b="1" dirty="0" smtClean="0"/>
              <a:t>democracy.</a:t>
            </a:r>
            <a:endParaRPr lang="en-GB" altLang="en-US" sz="2800" b="1" dirty="0" smtClean="0"/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GB" altLang="en-US" sz="2800" b="1" dirty="0" smtClean="0"/>
          </a:p>
          <a:p>
            <a:pPr eaLnBrk="1" hangingPunct="1">
              <a:lnSpc>
                <a:spcPct val="80000"/>
              </a:lnSpc>
            </a:pPr>
            <a:r>
              <a:rPr lang="en-GB" altLang="en-US" sz="2800" dirty="0" smtClean="0"/>
              <a:t>Wrote to Hitler </a:t>
            </a:r>
            <a:r>
              <a:rPr lang="en-GB" altLang="en-US" sz="2800" i="1" dirty="0" smtClean="0"/>
              <a:t>‘a cabinet led by you would develop into a dictatorship</a:t>
            </a:r>
            <a:r>
              <a:rPr lang="en-GB" altLang="en-US" sz="2800" i="1" dirty="0" smtClean="0"/>
              <a:t>’.</a:t>
            </a:r>
            <a:endParaRPr lang="en-GB" altLang="en-US" sz="2800" i="1" dirty="0" smtClean="0"/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GB" altLang="en-US" sz="2800" i="1" dirty="0" smtClean="0"/>
          </a:p>
          <a:p>
            <a:pPr eaLnBrk="1" hangingPunct="1">
              <a:lnSpc>
                <a:spcPct val="80000"/>
              </a:lnSpc>
            </a:pPr>
            <a:r>
              <a:rPr lang="en-GB" altLang="en-US" sz="2800" dirty="0" smtClean="0"/>
              <a:t>Yet, Hindenburg's own supporters thought the Nazis could be useful - albeit unpleasant – and were worth </a:t>
            </a:r>
            <a:r>
              <a:rPr lang="en-GB" altLang="en-US" sz="2800" dirty="0" smtClean="0"/>
              <a:t>accommodating.</a:t>
            </a:r>
            <a:endParaRPr lang="en-GB" altLang="en-US" sz="2800" dirty="0" smtClean="0"/>
          </a:p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</p:txBody>
      </p:sp>
      <p:pic>
        <p:nvPicPr>
          <p:cNvPr id="23556" name="Picture 2" descr="http://www.thebreman.org/exhibitions/online/1000kids/Hitler_hindenbur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643063"/>
            <a:ext cx="294322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2852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Hindenburg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821288"/>
            <a:ext cx="7772400" cy="419576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GB" altLang="en-US" sz="2400" dirty="0" smtClean="0"/>
              <a:t>The Nazis were now the largest party in the Reichstag with 37% of </a:t>
            </a:r>
            <a:r>
              <a:rPr lang="en-GB" altLang="en-US" sz="2400" dirty="0" smtClean="0"/>
              <a:t>vote.</a:t>
            </a:r>
            <a:endParaRPr lang="en-GB" altLang="en-US" sz="2400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sz="2400" dirty="0" smtClean="0"/>
          </a:p>
          <a:p>
            <a:pPr eaLnBrk="1" hangingPunct="1"/>
            <a:r>
              <a:rPr lang="en-GB" altLang="en-US" sz="2400" dirty="0" smtClean="0"/>
              <a:t>Hitler was now in a position to demand the Chancellorship of the </a:t>
            </a:r>
            <a:r>
              <a:rPr lang="en-GB" altLang="en-US" sz="2400" dirty="0" smtClean="0"/>
              <a:t>Reichstag.</a:t>
            </a:r>
            <a:endParaRPr lang="en-GB" altLang="en-US" sz="2400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sz="2400" dirty="0" smtClean="0"/>
          </a:p>
          <a:p>
            <a:pPr eaLnBrk="1" hangingPunct="1"/>
            <a:r>
              <a:rPr lang="en-GB" altLang="en-US" sz="2400" dirty="0" smtClean="0"/>
              <a:t>Hindenburg refused and Hitler declared that he would not bring his party into a Government for anything less than himself as </a:t>
            </a:r>
            <a:r>
              <a:rPr lang="en-GB" altLang="en-US" sz="2400" dirty="0" smtClean="0"/>
              <a:t>Chancellor.</a:t>
            </a:r>
            <a:endParaRPr lang="en-GB" altLang="en-US" sz="2400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en-GB" altLang="en-US" sz="2400" dirty="0" smtClean="0"/>
          </a:p>
          <a:p>
            <a:pPr eaLnBrk="1" hangingPunct="1"/>
            <a:r>
              <a:rPr lang="en-GB" altLang="en-US" sz="2400" dirty="0" smtClean="0"/>
              <a:t>Despite considerable pressure, </a:t>
            </a:r>
            <a:r>
              <a:rPr lang="en-GB" altLang="en-US" sz="2400" b="1" dirty="0" smtClean="0"/>
              <a:t>Hindenburg refused to appoint </a:t>
            </a:r>
            <a:r>
              <a:rPr lang="en-GB" altLang="en-US" sz="2400" b="1" dirty="0" smtClean="0"/>
              <a:t>him.</a:t>
            </a:r>
            <a:endParaRPr lang="en-GB" altLang="en-US" sz="2400" b="1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451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Yellow Orange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580</Words>
  <Application>Microsoft Office PowerPoint</Application>
  <PresentationFormat>On-screen Show (4:3)</PresentationFormat>
  <Paragraphs>100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Comic Sans MS</vt:lpstr>
      <vt:lpstr>Franklin Gothic Medium</vt:lpstr>
      <vt:lpstr>Wingdings</vt:lpstr>
      <vt:lpstr>Wingdings 2</vt:lpstr>
      <vt:lpstr>Grid</vt:lpstr>
      <vt:lpstr>How did Hitler become Chancellor in 1933?</vt:lpstr>
      <vt:lpstr>Democracy Starts to Crack</vt:lpstr>
      <vt:lpstr>Trouble in Weimar Republic</vt:lpstr>
      <vt:lpstr>Result of Political Crisis</vt:lpstr>
      <vt:lpstr>Result?</vt:lpstr>
      <vt:lpstr>Weimar Politicians</vt:lpstr>
      <vt:lpstr>President Hindenburg</vt:lpstr>
      <vt:lpstr>Paul von Hindenburg</vt:lpstr>
      <vt:lpstr>Hindenburg</vt:lpstr>
      <vt:lpstr>Von Papen &amp; Hitler</vt:lpstr>
      <vt:lpstr>Hitler’s Rise to Power</vt:lpstr>
      <vt:lpstr>Hitler’s Rise to Power</vt:lpstr>
      <vt:lpstr>Rise to Power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Nazi Rise to Power Hitler Becomes Chancellor</dc:title>
  <dc:creator>hannah jakobsen</dc:creator>
  <cp:lastModifiedBy>hannah jakobsen</cp:lastModifiedBy>
  <cp:revision>9</cp:revision>
  <dcterms:created xsi:type="dcterms:W3CDTF">2014-07-23T14:45:20Z</dcterms:created>
  <dcterms:modified xsi:type="dcterms:W3CDTF">2014-08-12T15:03:47Z</dcterms:modified>
</cp:coreProperties>
</file>