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7" r:id="rId3"/>
    <p:sldId id="259" r:id="rId4"/>
    <p:sldId id="260" r:id="rId5"/>
    <p:sldId id="262" r:id="rId6"/>
    <p:sldId id="263" r:id="rId7"/>
    <p:sldId id="285" r:id="rId8"/>
    <p:sldId id="278" r:id="rId9"/>
    <p:sldId id="266" r:id="rId10"/>
    <p:sldId id="267" r:id="rId11"/>
    <p:sldId id="264" r:id="rId12"/>
    <p:sldId id="279" r:id="rId13"/>
    <p:sldId id="273" r:id="rId14"/>
    <p:sldId id="265" r:id="rId15"/>
    <p:sldId id="281" r:id="rId16"/>
    <p:sldId id="282" r:id="rId17"/>
    <p:sldId id="28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1C3FA-6450-4A58-B93A-9426075F7A95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2E97B-81E1-45FC-9C92-3F36A4AE3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26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885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0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72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62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98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90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53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8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6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5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587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31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872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E97B-81E1-45FC-9C92-3F36A4AE36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2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9A801E-2B5A-4403-88ED-81D15D8B36E6}" type="datetimeFigureOut">
              <a:rPr lang="en-GB" smtClean="0"/>
              <a:pPr/>
              <a:t>13/08/2014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FADDF4-4AA1-4911-AEC0-18839EDE90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801E-2B5A-4403-88ED-81D15D8B36E6}" type="datetimeFigureOut">
              <a:rPr lang="en-GB" smtClean="0"/>
              <a:pPr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DDF4-4AA1-4911-AEC0-18839EDE90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801E-2B5A-4403-88ED-81D15D8B36E6}" type="datetimeFigureOut">
              <a:rPr lang="en-GB" smtClean="0"/>
              <a:pPr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FADDF4-4AA1-4911-AEC0-18839EDE90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801E-2B5A-4403-88ED-81D15D8B36E6}" type="datetimeFigureOut">
              <a:rPr lang="en-GB" smtClean="0"/>
              <a:pPr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DDF4-4AA1-4911-AEC0-18839EDE90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9A801E-2B5A-4403-88ED-81D15D8B36E6}" type="datetimeFigureOut">
              <a:rPr lang="en-GB" smtClean="0"/>
              <a:pPr/>
              <a:t>13/08/2014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FADDF4-4AA1-4911-AEC0-18839EDE90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801E-2B5A-4403-88ED-81D15D8B36E6}" type="datetimeFigureOut">
              <a:rPr lang="en-GB" smtClean="0"/>
              <a:pPr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DDF4-4AA1-4911-AEC0-18839EDE90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801E-2B5A-4403-88ED-81D15D8B36E6}" type="datetimeFigureOut">
              <a:rPr lang="en-GB" smtClean="0"/>
              <a:pPr/>
              <a:t>13/08/2014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DDF4-4AA1-4911-AEC0-18839EDE90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801E-2B5A-4403-88ED-81D15D8B36E6}" type="datetimeFigureOut">
              <a:rPr lang="en-GB" smtClean="0"/>
              <a:pPr/>
              <a:t>13/08/2014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DDF4-4AA1-4911-AEC0-18839EDE90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801E-2B5A-4403-88ED-81D15D8B36E6}" type="datetimeFigureOut">
              <a:rPr lang="en-GB" smtClean="0"/>
              <a:pPr/>
              <a:t>13/08/2014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DDF4-4AA1-4911-AEC0-18839EDE90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801E-2B5A-4403-88ED-81D15D8B36E6}" type="datetimeFigureOut">
              <a:rPr lang="en-GB" smtClean="0"/>
              <a:pPr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FADDF4-4AA1-4911-AEC0-18839EDE90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801E-2B5A-4403-88ED-81D15D8B36E6}" type="datetimeFigureOut">
              <a:rPr lang="en-GB" smtClean="0"/>
              <a:pPr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DDF4-4AA1-4911-AEC0-18839EDE90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D9A801E-2B5A-4403-88ED-81D15D8B36E6}" type="datetimeFigureOut">
              <a:rPr lang="en-GB" smtClean="0"/>
              <a:pPr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7FADDF4-4AA1-4911-AEC0-18839EDE90C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6/Reichsadler_der_Deutsches_Reich_(1933%E2%80%931945)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.uk/url?sa=i&amp;rct=j&amp;q=reinhard+heydrich&amp;source=images&amp;cd=&amp;cad=rja&amp;docid=ICgOBh9my5b73M&amp;tbnid=rvN52N78sT-56M:&amp;ved=0CAUQjRw&amp;url=http://www.goruma.de/Staedte/B/Berlin/Wannsee_Konferenz.html&amp;ei=uihIUerJHLCy0AXbmIDACQ&amp;bvm=bv.43828540,d.d2k&amp;psig=AFQjCNF-wMCAcKt3wJLUki51IFzq7gh2rg&amp;ust=136376991070265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D+nazi+germany&amp;source=images&amp;cd=&amp;cad=rja&amp;docid=MgLR2H_P795yyM&amp;tbnid=1dbTupq7qAk13M:&amp;ved=0CAUQjRw&amp;url=http://www.ioffer.com/offer_transactions/show/6gwwqht5&amp;ei=MSVIUfagJ-6k0AWdq4CYBw&amp;bvm=bv.43828540,d.d2k&amp;psig=AFQjCNH2xdKwM9IWra3U0OIx9q7Ch7v1YA&amp;ust=136376899440218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dachau+concentration+camp&amp;source=images&amp;cd=&amp;cad=rja&amp;docid=TOBxW7nFdijzVM&amp;tbnid=TBQU6NUIGmCWlM:&amp;ved=0CAUQjRw&amp;url=http://www.ushmm.org/wlc/en/article.php?ModuleId=10005214&amp;ei=vClIUYqEDcGJ0AWKEw&amp;bvm=bv.43828540,d.d2k&amp;psig=AFQjCNGPoUbIUBQWigzjkQzsKnmmG8bM_w&amp;ust=136377016752190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dachau+concentration+camp&amp;source=images&amp;cd=&amp;cad=rja&amp;docid=1Gs7dtlJxzHwZM&amp;tbnid=lShSvwc9_KQ9DM:&amp;ved=0CAUQjRw&amp;url=http://www.petermillerphotography.com/dachau/dachau-concentration-camp-germany-36_3_231.html&amp;ei=7SlIUbXgFcm10QWJwIGwCg&amp;bvm=bv.43828540,d.d2k&amp;psig=AFQjCNGPoUbIUBQWigzjkQzsKnmmG8bM_w&amp;ust=136377016752190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google.co.uk/url?sa=i&amp;rct=j&amp;q=jude+nazi&amp;source=images&amp;cd=&amp;cad=rja&amp;docid=MVWqkXA27AUG9M&amp;tbnid=91vRcM1RD6Xl3M:&amp;ved=0CAUQjRw&amp;url=http://www.kawvalley.k12.ks.us/schools/rjh/marneyg/archived_projects/2002_holocaust_projects/02_Kerwin_Badges.htm&amp;ei=3CpIUbSeI-aT0QXxzoC4Bw&amp;bvm=bv.43828540,d.d2k&amp;psig=AFQjCNHhqs3aPOo__AXyc3Hr6QuvIZg6oA&amp;ust=1363770457233482" TargetMode="External"/><Relationship Id="rId7" Type="http://schemas.openxmlformats.org/officeDocument/2006/relationships/hyperlink" Target="http://www.google.co.uk/url?sa=i&amp;rct=j&amp;q=trade+union&amp;source=images&amp;cd=&amp;cad=rja&amp;docid=goiUTIzmwmZZRM&amp;tbnid=N_gkZq1yefjGFM:&amp;ved=0CAUQjRw&amp;url=http://welovelocalgovernment.wordpress.com/2011/07/11/if-trade-unions-are-the-answer-i%E2%80%99m-not-sure-what-the-question-is/&amp;ei=HitIUY-xPIjK0QXBt4DAAw&amp;bvm=bv.43828540,d.d2k&amp;psig=AFQjCNE3ZxqXSKzTanydzSlWYijqc0JGtw&amp;ust=136377051909357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google.co.uk/url?sa=i&amp;rct=j&amp;q=communist&amp;source=images&amp;cd=&amp;cad=rja&amp;docid=7ipvy_W5GKZt_M&amp;tbnid=RXdXMBvS347XGM:&amp;ved=0CAUQjRw&amp;url=https://twitter.com/communist_party&amp;ei=8ypIUZikCoPE0QWWmoDIAw&amp;bvm=bv.43828540,d.d2k&amp;psig=AFQjCNGjRdZc23NuFDbQM7dq9vq0W3CmBA&amp;ust=1363770478075620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gif"/><Relationship Id="rId9" Type="http://schemas.openxmlformats.org/officeDocument/2006/relationships/hyperlink" Target="http://www.google.co.uk/url?sa=i&amp;rct=j&amp;q=church&amp;source=images&amp;cd=&amp;cad=rja&amp;docid=sztXL_ZTMe8iqM&amp;tbnid=XNTMgz9hULH-hM:&amp;ved=0CAUQjRw&amp;url=http://www.stdunstanschurch.org.uk/&amp;ei=MitIUafXN4a00QWV84CgCA&amp;bvm=bv.43828540,d.d2k&amp;psig=AFQjCNGVP5VKkyezT22ZBdMruBCjDNL-Ow&amp;ust=136377053994113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s+nazi+germany&amp;source=images&amp;cd=&amp;cad=rja&amp;docid=E17wD2nDcgD5kM&amp;tbnid=_iQHnKS1v5_jkM:&amp;ved=0CAUQjRw&amp;url=http://nazi.wikia.com/wiki/File:Nazi_Germany_Waffen_SS_Flag.gif&amp;ei=ByRIUc2aIMyp0AWs0ICgDQ&amp;bvm=bv.43828540,d.d2k&amp;psig=AFQjCNFrs4ob44LfQ0Pc1rtrWSHPHAMREw&amp;ust=136376870777229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How did the Nazis use fear and terror to stay in power, 1933-39?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Fear and State Terrorism</a:t>
            </a:r>
            <a:endParaRPr lang="en-GB" dirty="0"/>
          </a:p>
        </p:txBody>
      </p:sp>
      <p:pic>
        <p:nvPicPr>
          <p:cNvPr id="4" name="Picture 2" descr="File:Reichsadler der Deutsches Reich (1933–1945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5345301"/>
            <a:ext cx="1981200" cy="12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Between 1933-1939 around 250,000 Germans were convicted and imprisoned for </a:t>
            </a:r>
            <a:r>
              <a:rPr lang="en-GB" sz="2400" b="1" dirty="0" smtClean="0"/>
              <a:t>political crimes.</a:t>
            </a:r>
          </a:p>
          <a:p>
            <a:endParaRPr lang="en-GB" sz="2400" dirty="0" smtClean="0"/>
          </a:p>
          <a:p>
            <a:r>
              <a:rPr lang="en-GB" sz="2400" dirty="0" smtClean="0"/>
              <a:t>By 1939 another 162,000 were in </a:t>
            </a:r>
            <a:r>
              <a:rPr lang="en-GB" sz="2400" b="1" dirty="0" smtClean="0"/>
              <a:t>‘protective custody’</a:t>
            </a:r>
            <a:r>
              <a:rPr lang="en-GB" sz="2400" dirty="0" smtClean="0"/>
              <a:t> without trial.</a:t>
            </a:r>
          </a:p>
          <a:p>
            <a:endParaRPr lang="en-GB" sz="2400" dirty="0" smtClean="0"/>
          </a:p>
          <a:p>
            <a:r>
              <a:rPr lang="en-GB" sz="2400" dirty="0" smtClean="0"/>
              <a:t>The SS later took on the responsibility for concentration camps and extermination camps.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The Gestapo was originally the Prussian secret state police, eventually it covered all the German states.</a:t>
            </a:r>
          </a:p>
          <a:p>
            <a:endParaRPr lang="en-GB" sz="2400" dirty="0" smtClean="0"/>
          </a:p>
          <a:p>
            <a:r>
              <a:rPr lang="en-GB" sz="2400" dirty="0" smtClean="0"/>
              <a:t>In 1933 SS leader Himmler was appointed as head of the Gestapo, so it came under SS control.</a:t>
            </a:r>
          </a:p>
          <a:p>
            <a:endParaRPr lang="en-GB" sz="2400" dirty="0" smtClean="0"/>
          </a:p>
          <a:p>
            <a:r>
              <a:rPr lang="en-GB" sz="2400" dirty="0" smtClean="0"/>
              <a:t>From 1936 it became the most important security agent of the state.</a:t>
            </a:r>
          </a:p>
          <a:p>
            <a:endParaRPr lang="en-GB" sz="2400" dirty="0" smtClean="0"/>
          </a:p>
          <a:p>
            <a:r>
              <a:rPr lang="en-GB" sz="2400" dirty="0" smtClean="0"/>
              <a:t>The Gestapo was able to decide for itself what the law was.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Gestapo (Secret State Police)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83505" cy="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83659"/>
            <a:ext cx="583505" cy="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4263009" cy="440740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 Gestapo could arrest citizens and send them to concentration camps without trial, or even an explanation.</a:t>
            </a:r>
          </a:p>
          <a:p>
            <a:endParaRPr lang="en-GB" sz="3200" dirty="0" smtClean="0"/>
          </a:p>
          <a:p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Gestapo (Secret State Police)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0648"/>
            <a:ext cx="583505" cy="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069"/>
            <a:ext cx="583505" cy="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oruma.de/export/sites/www.goruma.de/Globale_Inhalte/Bilder/Content/ZZ_/europa/Berlin_Ullstein_Bild_12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20" y="2060848"/>
            <a:ext cx="2700825" cy="38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8525" y="5916301"/>
            <a:ext cx="3103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err="1"/>
              <a:t>Reinhard</a:t>
            </a:r>
            <a:r>
              <a:rPr lang="en-GB" dirty="0"/>
              <a:t> </a:t>
            </a:r>
            <a:r>
              <a:rPr lang="en-GB" dirty="0" err="1" smtClean="0"/>
              <a:t>Heydrich</a:t>
            </a:r>
            <a:endParaRPr lang="en-GB" dirty="0" smtClean="0"/>
          </a:p>
          <a:p>
            <a:pPr algn="ctr"/>
            <a:r>
              <a:rPr lang="en-GB" dirty="0" smtClean="0"/>
              <a:t>(Commander of the Gestapo)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Gestapo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27584" y="1628800"/>
            <a:ext cx="8064896" cy="2808312"/>
          </a:xfrm>
          <a:prstGeom prst="wedgeRoundRectCallout">
            <a:avLst>
              <a:gd name="adj1" fmla="val -58739"/>
              <a:gd name="adj2" fmla="val 132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“Never before, in no other land and at no other time, had an organisation attained such a comprehensive penetration [of society], possessed such power, and reached such a degree of ‘completeness’ in its ability to arouse terror and horror, as well as in its actual effectiveness.” </a:t>
            </a: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4581128"/>
            <a:ext cx="3384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Historian Jacques </a:t>
            </a:r>
            <a:r>
              <a:rPr lang="en-GB" dirty="0" err="1" smtClean="0"/>
              <a:t>Delarue</a:t>
            </a:r>
            <a:r>
              <a:rPr lang="en-GB" dirty="0" smtClean="0"/>
              <a:t>, 1994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35406"/>
            <a:ext cx="583505" cy="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35405"/>
            <a:ext cx="583505" cy="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0808"/>
            <a:ext cx="8407893" cy="440740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 SD was the internal security/intelligence service of the SS.</a:t>
            </a:r>
          </a:p>
          <a:p>
            <a:endParaRPr lang="en-GB" sz="3200" dirty="0" smtClean="0"/>
          </a:p>
          <a:p>
            <a:r>
              <a:rPr lang="en-GB" sz="3200" dirty="0" smtClean="0"/>
              <a:t>It was led by </a:t>
            </a:r>
            <a:r>
              <a:rPr lang="en-GB" sz="3200" dirty="0" err="1" smtClean="0"/>
              <a:t>Heydrich</a:t>
            </a:r>
            <a:r>
              <a:rPr lang="en-GB" sz="3200" dirty="0" smtClean="0"/>
              <a:t>.</a:t>
            </a:r>
          </a:p>
          <a:p>
            <a:endParaRPr lang="en-GB" sz="3200" dirty="0" smtClean="0"/>
          </a:p>
          <a:p>
            <a:r>
              <a:rPr lang="en-GB" sz="3200" dirty="0" smtClean="0"/>
              <a:t>It was the elite of the elite.</a:t>
            </a:r>
          </a:p>
          <a:p>
            <a:endParaRPr lang="en-GB" sz="3200" dirty="0" smtClean="0"/>
          </a:p>
          <a:p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SD (Security Police)</a:t>
            </a:r>
            <a:endParaRPr lang="en-GB" dirty="0"/>
          </a:p>
        </p:txBody>
      </p:sp>
      <p:pic>
        <p:nvPicPr>
          <p:cNvPr id="6146" name="Picture 2" descr="http://cdn103.iofferphoto.com/img3/item/735/695/36/sd-diamond-patch-german-ww2-nazi-37a7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3" t="7027" r="24393" b="3376"/>
          <a:stretch/>
        </p:blipFill>
        <p:spPr bwMode="auto">
          <a:xfrm>
            <a:off x="6296312" y="3171025"/>
            <a:ext cx="2496226" cy="348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Concentration camps were set up almost as soon as Hitler took power.</a:t>
            </a:r>
          </a:p>
          <a:p>
            <a:endParaRPr lang="en-GB" sz="2200" dirty="0" smtClean="0"/>
          </a:p>
          <a:p>
            <a:r>
              <a:rPr lang="en-GB" sz="2200" dirty="0" smtClean="0"/>
              <a:t>The first camps in 1933 were meant to be temporary prisons.</a:t>
            </a:r>
          </a:p>
          <a:p>
            <a:endParaRPr lang="en-GB" sz="2200" dirty="0"/>
          </a:p>
          <a:p>
            <a:r>
              <a:rPr lang="en-GB" sz="2200" dirty="0" smtClean="0"/>
              <a:t>At first they were built in disused factories and warehouses.</a:t>
            </a:r>
          </a:p>
          <a:p>
            <a:endParaRPr lang="en-GB" sz="2200" dirty="0" smtClean="0"/>
          </a:p>
          <a:p>
            <a:r>
              <a:rPr lang="en-GB" sz="2200" dirty="0" smtClean="0"/>
              <a:t>Soon they were purpose built.</a:t>
            </a:r>
            <a:endParaRPr lang="en-GB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Concentration Camps</a:t>
            </a:r>
            <a:endParaRPr lang="en-GB" dirty="0"/>
          </a:p>
        </p:txBody>
      </p:sp>
      <p:pic>
        <p:nvPicPr>
          <p:cNvPr id="4098" name="Picture 2" descr="http://www.ushmm.org/lcmedia/photo/wlc/image/55/5502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73" y="4390365"/>
            <a:ext cx="359688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2657" y="6455781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Dachau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4551041" cy="4407408"/>
          </a:xfrm>
        </p:spPr>
        <p:txBody>
          <a:bodyPr>
            <a:noAutofit/>
          </a:bodyPr>
          <a:lstStyle/>
          <a:p>
            <a:r>
              <a:rPr lang="en-GB" sz="2300" dirty="0" smtClean="0"/>
              <a:t>These camps were usually in quiet rural areas.</a:t>
            </a:r>
          </a:p>
          <a:p>
            <a:endParaRPr lang="en-GB" sz="2300" dirty="0"/>
          </a:p>
          <a:p>
            <a:r>
              <a:rPr lang="en-GB" sz="2300" dirty="0" smtClean="0"/>
              <a:t>They were run by the SS Death’s Head units.</a:t>
            </a:r>
          </a:p>
          <a:p>
            <a:endParaRPr lang="en-GB" sz="2300" dirty="0" smtClean="0"/>
          </a:p>
          <a:p>
            <a:r>
              <a:rPr lang="en-GB" sz="2300" dirty="0" smtClean="0"/>
              <a:t>Prisoners were forced to do hard labour.</a:t>
            </a:r>
          </a:p>
          <a:p>
            <a:endParaRPr lang="en-GB" sz="2300" dirty="0" smtClean="0"/>
          </a:p>
          <a:p>
            <a:r>
              <a:rPr lang="en-GB" sz="2300" dirty="0" smtClean="0"/>
              <a:t>Food was very limited and prisoners suffered from harsh discipline, beatings and random executions.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Concentration Camps</a:t>
            </a:r>
            <a:endParaRPr lang="en-GB" dirty="0"/>
          </a:p>
        </p:txBody>
      </p:sp>
      <p:pic>
        <p:nvPicPr>
          <p:cNvPr id="5122" name="Picture 2" descr="http://www.petermillerphotography.com/data/photos/231_1dachaucampofficeredi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608988" cy="24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By the late 1930s deaths in the camps became increasingly common.</a:t>
            </a:r>
          </a:p>
          <a:p>
            <a:endParaRPr lang="en-GB" dirty="0" smtClean="0"/>
          </a:p>
          <a:p>
            <a:r>
              <a:rPr lang="en-GB" dirty="0" smtClean="0"/>
              <a:t>Very few people came out alive.</a:t>
            </a:r>
          </a:p>
          <a:p>
            <a:endParaRPr lang="en-GB" dirty="0" smtClean="0"/>
          </a:p>
          <a:p>
            <a:r>
              <a:rPr lang="en-GB" dirty="0" smtClean="0"/>
              <a:t>Jews, Socialists, Communists, trade unionists, churchmen and anyone else brave enough to criticise the Nazis ended up there.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Concentration Camps</a:t>
            </a:r>
            <a:endParaRPr lang="en-GB" dirty="0"/>
          </a:p>
        </p:txBody>
      </p:sp>
      <p:pic>
        <p:nvPicPr>
          <p:cNvPr id="6146" name="Picture 2" descr="http://www.kawvalley.k12.ks.us/schools/rjh/marneyg/archived_projects/2002_holocaust_projects/02_Moravia_kerwin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1734661" cy="19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i0.twimg.com/profile_images/379370123/Hammer_sickle_clea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06" y="4797152"/>
            <a:ext cx="1505744" cy="150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elovelocalgovernment.files.wordpress.com/2011/07/trade-unions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53" y="4976142"/>
            <a:ext cx="1200150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stdunstanschurch.org.uk/images/church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383242" cy="19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Autofit/>
          </a:bodyPr>
          <a:lstStyle/>
          <a:p>
            <a:r>
              <a:rPr lang="en-GB" sz="2100" dirty="0" smtClean="0"/>
              <a:t>The brutality of the Third Reich must not be underestimated.</a:t>
            </a:r>
          </a:p>
          <a:p>
            <a:endParaRPr lang="en-GB" sz="2100" dirty="0" smtClean="0"/>
          </a:p>
          <a:p>
            <a:r>
              <a:rPr lang="en-GB" sz="2100" dirty="0" smtClean="0"/>
              <a:t>Basic individual freedoms were removed in 1933.</a:t>
            </a:r>
          </a:p>
          <a:p>
            <a:endParaRPr lang="en-GB" sz="2100" dirty="0" smtClean="0"/>
          </a:p>
          <a:p>
            <a:r>
              <a:rPr lang="en-GB" sz="2100" dirty="0" smtClean="0"/>
              <a:t>Thousands of Germans were rounded up into concentration camps.</a:t>
            </a:r>
          </a:p>
          <a:p>
            <a:endParaRPr lang="en-GB" sz="2100" dirty="0" smtClean="0"/>
          </a:p>
          <a:p>
            <a:r>
              <a:rPr lang="en-GB" sz="2100" dirty="0" smtClean="0"/>
              <a:t>Anyone that the Nazis viewed as outsiders were imprisoned, sterilised and eventually murdered.</a:t>
            </a:r>
          </a:p>
          <a:p>
            <a:endParaRPr lang="en-GB" sz="2100" dirty="0" smtClean="0"/>
          </a:p>
          <a:p>
            <a:r>
              <a:rPr lang="en-GB" sz="2100" dirty="0" smtClean="0"/>
              <a:t>There was no-one and nowhere for people to turn to in order to gain protection from the Nazi regime.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Fear and State Terrorism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/>
          </a:bodyPr>
          <a:lstStyle/>
          <a:p>
            <a:r>
              <a:rPr lang="en-GB" dirty="0" smtClean="0"/>
              <a:t>There was supposed to be </a:t>
            </a:r>
            <a:r>
              <a:rPr lang="en-GB" b="1" u="sng" dirty="0" smtClean="0"/>
              <a:t>no room for opposition</a:t>
            </a:r>
            <a:r>
              <a:rPr lang="en-GB" dirty="0" smtClean="0"/>
              <a:t> of any kind in Nazi Germany.</a:t>
            </a:r>
          </a:p>
          <a:p>
            <a:endParaRPr lang="en-GB" dirty="0" smtClean="0"/>
          </a:p>
          <a:p>
            <a:r>
              <a:rPr lang="en-GB" dirty="0" smtClean="0"/>
              <a:t>The aim was to create a </a:t>
            </a:r>
            <a:r>
              <a:rPr lang="en-GB" b="1" dirty="0" smtClean="0"/>
              <a:t>totalitarian state.</a:t>
            </a:r>
          </a:p>
          <a:p>
            <a:endParaRPr lang="en-GB" dirty="0" smtClean="0"/>
          </a:p>
          <a:p>
            <a:r>
              <a:rPr lang="en-GB" dirty="0" smtClean="0"/>
              <a:t>In a totalitarian state there can be no rival parties, no political debate.</a:t>
            </a:r>
          </a:p>
          <a:p>
            <a:endParaRPr lang="en-GB" dirty="0" smtClean="0"/>
          </a:p>
          <a:p>
            <a:r>
              <a:rPr lang="en-GB" dirty="0" smtClean="0"/>
              <a:t>Ordinary citizens must put all of their energy into serving the state and obeying its leader wants.</a:t>
            </a:r>
          </a:p>
          <a:p>
            <a:endParaRPr lang="en-GB" dirty="0" smtClean="0"/>
          </a:p>
          <a:p>
            <a:r>
              <a:rPr lang="en-GB" dirty="0" smtClean="0"/>
              <a:t>The Nazis established a range of organisations they used to control Germany.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Repression and control in Nazi Germany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4258816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Until 1933 each state in Germany had its own police force.</a:t>
            </a:r>
          </a:p>
          <a:p>
            <a:endParaRPr lang="en-GB" sz="2800" dirty="0" smtClean="0"/>
          </a:p>
          <a:p>
            <a:r>
              <a:rPr lang="en-GB" sz="2800" dirty="0" smtClean="0"/>
              <a:t>By 1936 separate forces were centralised under Himmler as Chief of Police.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were the police organised in Nazi Germany?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736304" cy="357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5520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Heinrich Himmler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4402832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 smtClean="0"/>
              <a:t>The police force was divided into a number of different agencies, each with its own powers:</a:t>
            </a:r>
          </a:p>
          <a:p>
            <a:endParaRPr lang="en-GB" sz="3200" dirty="0" smtClean="0"/>
          </a:p>
          <a:p>
            <a:pPr lvl="1"/>
            <a:r>
              <a:rPr lang="en-GB" sz="3000" dirty="0" err="1" smtClean="0"/>
              <a:t>Waffen</a:t>
            </a:r>
            <a:r>
              <a:rPr lang="en-GB" sz="3000" dirty="0" smtClean="0"/>
              <a:t> SS</a:t>
            </a:r>
          </a:p>
          <a:p>
            <a:pPr lvl="1"/>
            <a:r>
              <a:rPr lang="en-GB" sz="3000" dirty="0" err="1" smtClean="0"/>
              <a:t>Kripo</a:t>
            </a:r>
            <a:r>
              <a:rPr lang="en-GB" sz="3000" dirty="0" smtClean="0"/>
              <a:t> (Criminal police)</a:t>
            </a:r>
          </a:p>
          <a:p>
            <a:pPr lvl="1"/>
            <a:r>
              <a:rPr lang="en-GB" sz="3000" dirty="0" smtClean="0"/>
              <a:t>Gestapo (Secret State Police)</a:t>
            </a:r>
          </a:p>
          <a:p>
            <a:pPr lvl="1"/>
            <a:r>
              <a:rPr lang="en-GB" sz="3000" dirty="0" smtClean="0"/>
              <a:t>SD (Security Service- foreign and domestic intelligence) </a:t>
            </a:r>
          </a:p>
          <a:p>
            <a:pPr lvl="1"/>
            <a:endParaRPr lang="en-GB" sz="3000" dirty="0" smtClean="0"/>
          </a:p>
          <a:p>
            <a:endParaRPr lang="en-GB" sz="3200" dirty="0" smtClean="0"/>
          </a:p>
          <a:p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were the police organised in Nazi Germany?</a:t>
            </a:r>
            <a:endParaRPr lang="en-GB" dirty="0"/>
          </a:p>
        </p:txBody>
      </p:sp>
      <p:sp>
        <p:nvSpPr>
          <p:cNvPr id="51202" name="AutoShape 2" descr="http://greyfalcon.us/restored/myPictures/ss_officers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 l="37500" t="22320" r="37694" b="20036"/>
          <a:stretch>
            <a:fillRect/>
          </a:stretch>
        </p:blipFill>
        <p:spPr bwMode="auto">
          <a:xfrm>
            <a:off x="5220072" y="1628848"/>
            <a:ext cx="3600400" cy="522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5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53571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After the Night of the Long Knives, the SA was disarmed + restructured.</a:t>
            </a:r>
          </a:p>
          <a:p>
            <a:endParaRPr lang="en-GB" sz="2400" dirty="0" smtClean="0"/>
          </a:p>
          <a:p>
            <a:r>
              <a:rPr lang="en-GB" sz="2400" dirty="0" smtClean="0"/>
              <a:t>The SA became a less important organisation than it had been.</a:t>
            </a:r>
          </a:p>
          <a:p>
            <a:endParaRPr lang="en-GB" sz="2400" dirty="0" smtClean="0"/>
          </a:p>
          <a:p>
            <a:r>
              <a:rPr lang="en-GB" sz="2400" dirty="0" smtClean="0"/>
              <a:t>However, it remained a force which could be used to intimidate opposition.</a:t>
            </a:r>
          </a:p>
          <a:p>
            <a:endParaRPr lang="en-GB" sz="2400" dirty="0" smtClean="0"/>
          </a:p>
          <a:p>
            <a:r>
              <a:rPr lang="en-GB" sz="2400" dirty="0" smtClean="0"/>
              <a:t>It also remained a visible presence on the streets.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SA</a:t>
            </a:r>
            <a:endParaRPr lang="en-GB" dirty="0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 l="22144" t="32715" r="56594" b="16256"/>
          <a:stretch>
            <a:fillRect/>
          </a:stretch>
        </p:blipFill>
        <p:spPr bwMode="auto">
          <a:xfrm>
            <a:off x="6084168" y="1844824"/>
            <a:ext cx="25922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4392488" cy="52578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SS was main organisation used to instil fear and terror among the German population.</a:t>
            </a:r>
          </a:p>
          <a:p>
            <a:endParaRPr lang="en-GB" sz="2400" dirty="0" smtClean="0"/>
          </a:p>
          <a:p>
            <a:r>
              <a:rPr lang="en-GB" sz="2400" dirty="0" smtClean="0"/>
              <a:t>It was created in 1925.</a:t>
            </a:r>
          </a:p>
          <a:p>
            <a:endParaRPr lang="en-GB" sz="2400" dirty="0" smtClean="0"/>
          </a:p>
          <a:p>
            <a:r>
              <a:rPr lang="en-GB" sz="2400" dirty="0" smtClean="0"/>
              <a:t>The SS began as Hitler’s elite bodyguards but became a large organisation which carried out many different jobs.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 (</a:t>
            </a:r>
            <a:r>
              <a:rPr lang="en-GB" dirty="0" err="1" smtClean="0"/>
              <a:t>Schutzstaffel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 l="35728" t="19485" r="32969" b="15311"/>
          <a:stretch>
            <a:fillRect/>
          </a:stretch>
        </p:blipFill>
        <p:spPr bwMode="auto">
          <a:xfrm>
            <a:off x="5436096" y="1772816"/>
            <a:ext cx="33739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SS:</a:t>
            </a:r>
          </a:p>
          <a:p>
            <a:endParaRPr lang="en-GB" sz="2400" dirty="0"/>
          </a:p>
          <a:p>
            <a:r>
              <a:rPr lang="en-GB" sz="2400" dirty="0" smtClean="0"/>
              <a:t>Helped root out enemies of the state.</a:t>
            </a:r>
          </a:p>
          <a:p>
            <a:endParaRPr lang="en-GB" sz="2400" dirty="0" smtClean="0"/>
          </a:p>
          <a:p>
            <a:r>
              <a:rPr lang="en-GB" sz="2400" dirty="0" smtClean="0"/>
              <a:t>Carried out the racial policies of the party. 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 (</a:t>
            </a:r>
            <a:r>
              <a:rPr lang="en-GB" dirty="0" err="1" smtClean="0"/>
              <a:t>Schutzstaffel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405831" cy="249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112568" cy="4997152"/>
          </a:xfrm>
        </p:spPr>
        <p:txBody>
          <a:bodyPr>
            <a:noAutofit/>
          </a:bodyPr>
          <a:lstStyle/>
          <a:p>
            <a:r>
              <a:rPr lang="en-GB" sz="2400" dirty="0" smtClean="0"/>
              <a:t>Two important sub-divisions of the SS were the </a:t>
            </a:r>
            <a:r>
              <a:rPr lang="en-GB" sz="2400" b="1" dirty="0" smtClean="0"/>
              <a:t>Death’s Head units</a:t>
            </a:r>
            <a:r>
              <a:rPr lang="en-GB" sz="2400" dirty="0" smtClean="0"/>
              <a:t> and the </a:t>
            </a:r>
            <a:r>
              <a:rPr lang="en-GB" sz="2400" b="1" dirty="0" err="1" smtClean="0"/>
              <a:t>Waffen</a:t>
            </a:r>
            <a:r>
              <a:rPr lang="en-GB" sz="2400" b="1" dirty="0" smtClean="0"/>
              <a:t>-SS.</a:t>
            </a:r>
          </a:p>
          <a:p>
            <a:endParaRPr lang="en-GB" sz="2400" dirty="0" smtClean="0"/>
          </a:p>
          <a:p>
            <a:r>
              <a:rPr lang="en-GB" sz="2400" dirty="0" smtClean="0"/>
              <a:t>The Death’s Head units were responsible for the concentration camps and the slaughter of the Jews.</a:t>
            </a:r>
          </a:p>
          <a:p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 err="1" smtClean="0"/>
              <a:t>Waffen</a:t>
            </a:r>
            <a:r>
              <a:rPr lang="en-GB" sz="2400" dirty="0" smtClean="0"/>
              <a:t>-SS were special SS armoured regiments which fought alongside the regular army.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</a:t>
            </a:r>
            <a:endParaRPr lang="en-GB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 l="21554" t="32715" r="56003" b="18146"/>
          <a:stretch>
            <a:fillRect/>
          </a:stretch>
        </p:blipFill>
        <p:spPr bwMode="auto">
          <a:xfrm>
            <a:off x="5796136" y="2852936"/>
            <a:ext cx="2633830" cy="360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 l="15744" t="14090" r="44685" b="10311"/>
          <a:stretch>
            <a:fillRect/>
          </a:stretch>
        </p:blipFill>
        <p:spPr bwMode="auto">
          <a:xfrm>
            <a:off x="6228184" y="404664"/>
            <a:ext cx="1584176" cy="189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8144" y="2348880"/>
            <a:ext cx="2307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Death’s Head Units- collar insignia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5919193" cy="440740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 1929 there were only 280 members.</a:t>
            </a:r>
          </a:p>
          <a:p>
            <a:endParaRPr lang="en-GB" sz="2400" dirty="0" smtClean="0"/>
          </a:p>
          <a:p>
            <a:r>
              <a:rPr lang="en-GB" sz="2400" dirty="0" smtClean="0"/>
              <a:t>By 1930: 50,000</a:t>
            </a:r>
          </a:p>
          <a:p>
            <a:endParaRPr lang="en-GB" sz="2400" dirty="0" smtClean="0"/>
          </a:p>
          <a:p>
            <a:r>
              <a:rPr lang="en-GB" sz="2400" dirty="0" smtClean="0"/>
              <a:t>By 1933: 240,000</a:t>
            </a:r>
          </a:p>
          <a:p>
            <a:endParaRPr lang="en-GB" sz="2400" dirty="0" smtClean="0"/>
          </a:p>
          <a:p>
            <a:r>
              <a:rPr lang="en-GB" sz="2400" dirty="0" smtClean="0"/>
              <a:t>Alongside the Gestapo, the SS was the most powerful and feared force in Nazi Germany.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SS</a:t>
            </a:r>
            <a:endParaRPr lang="en-GB" dirty="0"/>
          </a:p>
        </p:txBody>
      </p:sp>
      <p:pic>
        <p:nvPicPr>
          <p:cNvPr id="2050" name="Picture 2" descr="http://images.wikia.com/nazi/images/0/01/Nazi_Germany_Waffen_SS_Flag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80" y="2492896"/>
            <a:ext cx="2804616" cy="186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160</TotalTime>
  <Words>850</Words>
  <Application>Microsoft Office PowerPoint</Application>
  <PresentationFormat>On-screen Show (4:3)</PresentationFormat>
  <Paragraphs>138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Franklin Gothic Medium</vt:lpstr>
      <vt:lpstr>Wingdings</vt:lpstr>
      <vt:lpstr>Wingdings 2</vt:lpstr>
      <vt:lpstr>Grid</vt:lpstr>
      <vt:lpstr>Fear and State Terrorism</vt:lpstr>
      <vt:lpstr>Repression and control in Nazi Germany</vt:lpstr>
      <vt:lpstr>How were the police organised in Nazi Germany?</vt:lpstr>
      <vt:lpstr>How were the police organised in Nazi Germany?</vt:lpstr>
      <vt:lpstr>The SA</vt:lpstr>
      <vt:lpstr>SS (Schutzstaffel)</vt:lpstr>
      <vt:lpstr>SS (Schutzstaffel)</vt:lpstr>
      <vt:lpstr>SS</vt:lpstr>
      <vt:lpstr>The SS</vt:lpstr>
      <vt:lpstr>Impact?</vt:lpstr>
      <vt:lpstr>The Gestapo (Secret State Police)</vt:lpstr>
      <vt:lpstr>The Gestapo (Secret State Police)</vt:lpstr>
      <vt:lpstr>The Gestapo</vt:lpstr>
      <vt:lpstr>SD (Security Police)</vt:lpstr>
      <vt:lpstr>Concentration Camps</vt:lpstr>
      <vt:lpstr>Concentration Camps</vt:lpstr>
      <vt:lpstr>Concentration Camps</vt:lpstr>
      <vt:lpstr>Fear and State Terrorism</vt:lpstr>
    </vt:vector>
  </TitlesOfParts>
  <Company>Hutchesons' Grammar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Fear and State Terrorism</dc:title>
  <dc:creator>CSD</dc:creator>
  <cp:lastModifiedBy>hannah jakobsen</cp:lastModifiedBy>
  <cp:revision>68</cp:revision>
  <dcterms:created xsi:type="dcterms:W3CDTF">2013-03-18T16:01:27Z</dcterms:created>
  <dcterms:modified xsi:type="dcterms:W3CDTF">2014-08-13T14:20:54Z</dcterms:modified>
</cp:coreProperties>
</file>