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4" r:id="rId9"/>
    <p:sldId id="271"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94D7BB6F-CEBB-48E9-BD0E-3C0CFFD30162}" type="datetimeFigureOut">
              <a:rPr lang="en-GB" smtClean="0"/>
              <a:t>13/08/2014</a:t>
            </a:fld>
            <a:endParaRPr lang="en-GB"/>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3F5A6671-A3D5-42AD-8193-E84A8303643E}" type="slidenum">
              <a:rPr lang="en-GB" smtClean="0"/>
              <a:t>‹#›</a:t>
            </a:fld>
            <a:endParaRPr lang="en-GB"/>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GB"/>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D7BB6F-CEBB-48E9-BD0E-3C0CFFD30162}" type="datetimeFigureOut">
              <a:rPr lang="en-GB" smtClean="0"/>
              <a:t>13/08/2014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F5A6671-A3D5-42AD-8193-E84A8303643E}"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D7BB6F-CEBB-48E9-BD0E-3C0CFFD30162}" type="datetimeFigureOut">
              <a:rPr lang="en-GB" smtClean="0"/>
              <a:t>13/08/2014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3F5A6671-A3D5-42AD-8193-E84A8303643E}"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D7BB6F-CEBB-48E9-BD0E-3C0CFFD30162}" type="datetimeFigureOut">
              <a:rPr lang="en-GB" smtClean="0"/>
              <a:t>13/08/2014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F5A6671-A3D5-42AD-8193-E84A8303643E}" type="slidenum">
              <a:rPr lang="en-GB" smtClean="0"/>
              <a:t>‹#›</a:t>
            </a:fld>
            <a:endParaRPr lang="en-GB"/>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94D7BB6F-CEBB-48E9-BD0E-3C0CFFD30162}" type="datetimeFigureOut">
              <a:rPr lang="en-GB" smtClean="0"/>
              <a:t>13/08/2014</a:t>
            </a:fld>
            <a:endParaRPr lang="en-GB"/>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3F5A6671-A3D5-42AD-8193-E84A8303643E}" type="slidenum">
              <a:rPr lang="en-GB" smtClean="0"/>
              <a:t>‹#›</a:t>
            </a:fld>
            <a:endParaRPr lang="en-GB"/>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GB"/>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D7BB6F-CEBB-48E9-BD0E-3C0CFFD30162}" type="datetimeFigureOut">
              <a:rPr lang="en-GB" smtClean="0"/>
              <a:t>13/08/2014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F5A6671-A3D5-42AD-8193-E84A8303643E}" type="slidenum">
              <a:rPr lang="en-GB" smtClean="0"/>
              <a:t>‹#›</a:t>
            </a:fld>
            <a:endParaRPr lang="en-GB"/>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D7BB6F-CEBB-48E9-BD0E-3C0CFFD30162}" type="datetimeFigureOut">
              <a:rPr lang="en-GB" smtClean="0"/>
              <a:t>13/08/2014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F5A6671-A3D5-42AD-8193-E84A8303643E}" type="slidenum">
              <a:rPr lang="en-GB" smtClean="0"/>
              <a:t>‹#›</a:t>
            </a:fld>
            <a:endParaRPr lang="en-GB"/>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94D7BB6F-CEBB-48E9-BD0E-3C0CFFD30162}" type="datetimeFigureOut">
              <a:rPr lang="en-GB" smtClean="0"/>
              <a:t>13/08/2014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F5A6671-A3D5-42AD-8193-E84A8303643E}" type="slidenum">
              <a:rPr lang="en-GB" smtClean="0"/>
              <a:t>‹#›</a:t>
            </a:fld>
            <a:endParaRPr lang="en-GB"/>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94D7BB6F-CEBB-48E9-BD0E-3C0CFFD30162}" type="datetimeFigureOut">
              <a:rPr lang="en-GB" smtClean="0"/>
              <a:t>13/08/2014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F5A6671-A3D5-42AD-8193-E84A8303643E}"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D7BB6F-CEBB-48E9-BD0E-3C0CFFD30162}" type="datetimeFigureOut">
              <a:rPr lang="en-GB" smtClean="0"/>
              <a:t>13/08/2014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3F5A6671-A3D5-42AD-8193-E84A8303643E}" type="slidenum">
              <a:rPr lang="en-GB" smtClean="0"/>
              <a:t>‹#›</a:t>
            </a:fld>
            <a:endParaRPr lang="en-GB"/>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D7BB6F-CEBB-48E9-BD0E-3C0CFFD30162}" type="datetimeFigureOut">
              <a:rPr lang="en-GB" smtClean="0"/>
              <a:t>13/08/2014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F5A6671-A3D5-42AD-8193-E84A8303643E}" type="slidenum">
              <a:rPr lang="en-GB" smtClean="0"/>
              <a:t>‹#›</a:t>
            </a:fld>
            <a:endParaRPr lang="en-GB"/>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94D7BB6F-CEBB-48E9-BD0E-3C0CFFD30162}" type="datetimeFigureOut">
              <a:rPr lang="en-GB" smtClean="0"/>
              <a:t>13/08/2014</a:t>
            </a:fld>
            <a:endParaRPr lang="en-GB"/>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GB"/>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3F5A6671-A3D5-42AD-8193-E84A8303643E}"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google.com/url?sa=i&amp;rct=j&amp;q=white%20rose%20movement&amp;source=images&amp;cd=&amp;cad=rja&amp;docid=XF7bwlx0snlokM&amp;tbnid=NyDRwXl8UCDOvM:&amp;ved=0CAUQjRw&amp;url=http://en.wikipedia.org/wiki/White_Rose&amp;ei=z-Z3UZG_MOHG0QW8s4GYCQ&amp;bvm=bv.45580626,d.d2k&amp;psig=AFQjCNEwpj_8FaHJiu4C2q8sWgdBfadEoA&amp;ust=1366898763145588" TargetMode="Externa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hyperlink" Target="http://www.google.com/url?sa=i&amp;rct=j&amp;q=edelweiss+pirates&amp;source=images&amp;cd=&amp;cad=rja&amp;docid=ffHQoAWP35R2SM&amp;tbnid=M6WOjpHujPChNM:&amp;ved=0CAUQjRw&amp;url=http://www.dw.de/campaigning-for-colognes-maligned-resistance/a-1391096&amp;ei=FOd3Ub-YEYqi0QXGnoD4Ag&amp;bvm=bv.45580626,d.d2k&amp;psig=AFQjCNEhZJ4crvszwKv2J1VryJQCNj6NpA&amp;ust=1366898829776142"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google.com/url?sa=i&amp;rct=j&amp;q=nazi+german+worker&amp;source=images&amp;cd=&amp;cad=rja&amp;docid=vNmEtCPVliyMlM&amp;tbnid=bnZfKAnfK6QSJM:&amp;ved=0CAUQjRw&amp;url=http://weimar.facinghistory.org/node/99&amp;ei=ZOh3UfGsGuWd0QWF84GQCg&amp;bvm=bv.45580626,d.d2k&amp;psig=AFQjCNH1nz5swNBMrfzNrFlNnsOoTVXRUw&amp;ust=1366899165418051"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www.google.com/url?sa=i&amp;rct=j&amp;q=money&amp;source=images&amp;cd=&amp;cad=rja&amp;docid=gWsS15Wja01sUM&amp;tbnid=m9v3eC7Aq8_orM:&amp;ved=0CAUQjRw&amp;url=http://careerservices.lafayette.edu/2013/02/18/money-and-housing-support-for-summer-internships/&amp;ei=5eh3UZbwO_TL0AX73oG4DA&amp;bvm=bv.45580626,d.d2k&amp;psig=AFQjCNHWyx27-x_mDkbX0J4cwWLxK1YeqA&amp;ust=1366899297591442"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google.co.uk/url?sa=i&amp;rct=j&amp;q=church+nazi+germany&amp;source=images&amp;cd=&amp;cad=rja&amp;docid=R2b-y39ASCiPxM&amp;tbnid=SMEKkzbwmX_s3M:&amp;ved=0CAUQjRw&amp;url=http://emperors-clothes.com/cpix.htm&amp;ei=EOx3Ue2oC8il0AWXuYHgBA&amp;bvm=bv.45580626,d.d2k&amp;psig=AFQjCNF9J06vMneazC2K5_e9bxQGbxJHRw&amp;ust=1366900109730842" TargetMode="External"/><Relationship Id="rId2" Type="http://schemas.openxmlformats.org/officeDocument/2006/relationships/hyperlink" Target="http://www.bbc.co.uk/learningzone/clips/lack-of-christian-opposition-to-hitler/3286.html" TargetMode="External"/><Relationship Id="rId1" Type="http://schemas.openxmlformats.org/officeDocument/2006/relationships/slideLayout" Target="../slideLayouts/slideLayout2.xml"/><Relationship Id="rId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GB" dirty="0" smtClean="0"/>
              <a:t>Was there much opposition to Hitler and the Nazis, 1933-39?</a:t>
            </a:r>
            <a:endParaRPr lang="en-GB" dirty="0"/>
          </a:p>
        </p:txBody>
      </p:sp>
      <p:sp>
        <p:nvSpPr>
          <p:cNvPr id="2" name="Title 1"/>
          <p:cNvSpPr>
            <a:spLocks noGrp="1"/>
          </p:cNvSpPr>
          <p:nvPr>
            <p:ph type="title"/>
          </p:nvPr>
        </p:nvSpPr>
        <p:spPr>
          <a:xfrm>
            <a:off x="457200" y="1960240"/>
            <a:ext cx="6324600" cy="1828800"/>
          </a:xfrm>
        </p:spPr>
        <p:txBody>
          <a:bodyPr/>
          <a:lstStyle/>
          <a:p>
            <a:r>
              <a:rPr lang="en-GB" dirty="0" smtClean="0"/>
              <a:t>Co-operation and Opposition in Nazi Germany</a:t>
            </a:r>
            <a:endParaRPr lang="en-GB" dirty="0"/>
          </a:p>
        </p:txBody>
      </p:sp>
      <p:pic>
        <p:nvPicPr>
          <p:cNvPr id="1026" name="Picture 2" descr="http://upload.wikimedia.org/wikipedia/en/thumb/c/cf/WhiteRose.jpg/300px-WhiteRose.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560" y="4212635"/>
            <a:ext cx="3408970" cy="232946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www.dw.de/image/0,,1390660_4,00.jpg">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04048" y="4221088"/>
            <a:ext cx="3143250" cy="23241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573595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en-GB" sz="2400" dirty="0" smtClean="0"/>
              <a:t>The Nazis faced relatively little </a:t>
            </a:r>
            <a:r>
              <a:rPr lang="en-GB" sz="2400" b="1" dirty="0" smtClean="0"/>
              <a:t>open opposition </a:t>
            </a:r>
            <a:r>
              <a:rPr lang="en-GB" sz="2400" dirty="0" smtClean="0"/>
              <a:t>during their 12 years in </a:t>
            </a:r>
            <a:r>
              <a:rPr lang="en-GB" sz="2400" dirty="0" smtClean="0"/>
              <a:t>power.</a:t>
            </a:r>
            <a:endParaRPr lang="en-GB" sz="2400" dirty="0" smtClean="0"/>
          </a:p>
          <a:p>
            <a:endParaRPr lang="en-GB" sz="2400" dirty="0"/>
          </a:p>
          <a:p>
            <a:r>
              <a:rPr lang="en-GB" sz="2400" dirty="0" smtClean="0"/>
              <a:t>Privately, many complained about the regime:</a:t>
            </a:r>
          </a:p>
          <a:p>
            <a:endParaRPr lang="en-GB" sz="2400" dirty="0"/>
          </a:p>
          <a:p>
            <a:pPr lvl="1"/>
            <a:r>
              <a:rPr lang="en-GB" sz="2400" dirty="0" smtClean="0"/>
              <a:t>Some refused to give the Nazi salute</a:t>
            </a:r>
          </a:p>
          <a:p>
            <a:endParaRPr lang="en-GB" sz="2400" dirty="0"/>
          </a:p>
          <a:p>
            <a:pPr lvl="1"/>
            <a:r>
              <a:rPr lang="en-GB" sz="2400" dirty="0" smtClean="0"/>
              <a:t>Some told anti-Nazi jokes and rude stories about senior Nazis</a:t>
            </a:r>
          </a:p>
          <a:p>
            <a:endParaRPr lang="en-GB" sz="2400" dirty="0"/>
          </a:p>
          <a:p>
            <a:pPr lvl="1"/>
            <a:r>
              <a:rPr lang="en-GB" sz="2400" dirty="0" smtClean="0"/>
              <a:t>Importantly, criticism was always done in private</a:t>
            </a:r>
            <a:endParaRPr lang="en-GB" sz="2400" dirty="0"/>
          </a:p>
        </p:txBody>
      </p:sp>
      <p:sp>
        <p:nvSpPr>
          <p:cNvPr id="2" name="Title 1"/>
          <p:cNvSpPr>
            <a:spLocks noGrp="1"/>
          </p:cNvSpPr>
          <p:nvPr>
            <p:ph type="title"/>
          </p:nvPr>
        </p:nvSpPr>
        <p:spPr/>
        <p:txBody>
          <a:bodyPr/>
          <a:lstStyle/>
          <a:p>
            <a:r>
              <a:rPr lang="en-GB" dirty="0" smtClean="0"/>
              <a:t>Why was there little opposition?</a:t>
            </a:r>
            <a:endParaRPr lang="en-GB" dirty="0"/>
          </a:p>
        </p:txBody>
      </p:sp>
    </p:spTree>
    <p:extLst>
      <p:ext uri="{BB962C8B-B14F-4D97-AF65-F5344CB8AC3E}">
        <p14:creationId xmlns:p14="http://schemas.microsoft.com/office/powerpoint/2010/main" val="3738412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1719070"/>
            <a:ext cx="8407893" cy="4950289"/>
          </a:xfrm>
        </p:spPr>
        <p:txBody>
          <a:bodyPr>
            <a:normAutofit/>
          </a:bodyPr>
          <a:lstStyle/>
          <a:p>
            <a:r>
              <a:rPr lang="en-GB" sz="2400" dirty="0" smtClean="0"/>
              <a:t>Terror! </a:t>
            </a:r>
            <a:endParaRPr lang="en-GB" sz="2400" dirty="0" smtClean="0"/>
          </a:p>
          <a:p>
            <a:endParaRPr lang="en-GB" sz="2400" dirty="0"/>
          </a:p>
          <a:p>
            <a:r>
              <a:rPr lang="en-GB" sz="2400" dirty="0" smtClean="0"/>
              <a:t>Most </a:t>
            </a:r>
            <a:r>
              <a:rPr lang="en-GB" sz="2400" dirty="0" smtClean="0"/>
              <a:t>were too afraid to speak out openly against the Nazi regime.</a:t>
            </a:r>
          </a:p>
          <a:p>
            <a:endParaRPr lang="en-GB" sz="2400" dirty="0"/>
          </a:p>
          <a:p>
            <a:r>
              <a:rPr lang="en-GB" sz="2400" dirty="0" smtClean="0"/>
              <a:t>All the Nazis main opponents had been killed, exiled, or put in </a:t>
            </a:r>
            <a:r>
              <a:rPr lang="en-GB" sz="2400" dirty="0" smtClean="0"/>
              <a:t>prison.</a:t>
            </a:r>
            <a:endParaRPr lang="en-GB" sz="2400" dirty="0" smtClean="0"/>
          </a:p>
          <a:p>
            <a:endParaRPr lang="en-GB" sz="2400" dirty="0" smtClean="0"/>
          </a:p>
          <a:p>
            <a:r>
              <a:rPr lang="en-GB" sz="2400" dirty="0" smtClean="0"/>
              <a:t>However, there are some </a:t>
            </a:r>
            <a:r>
              <a:rPr lang="en-GB" sz="2400" dirty="0" smtClean="0"/>
              <a:t>factors </a:t>
            </a:r>
            <a:r>
              <a:rPr lang="en-GB" sz="2400" dirty="0" smtClean="0"/>
              <a:t>which can be used to explain why there was such little </a:t>
            </a:r>
            <a:r>
              <a:rPr lang="en-GB" sz="2400" dirty="0" smtClean="0"/>
              <a:t>opposition.</a:t>
            </a:r>
            <a:endParaRPr lang="en-GB" sz="2400" dirty="0" smtClean="0"/>
          </a:p>
        </p:txBody>
      </p:sp>
      <p:sp>
        <p:nvSpPr>
          <p:cNvPr id="2" name="Title 1"/>
          <p:cNvSpPr>
            <a:spLocks noGrp="1"/>
          </p:cNvSpPr>
          <p:nvPr>
            <p:ph type="title"/>
          </p:nvPr>
        </p:nvSpPr>
        <p:spPr/>
        <p:txBody>
          <a:bodyPr/>
          <a:lstStyle/>
          <a:p>
            <a:r>
              <a:rPr lang="en-GB" dirty="0" smtClean="0"/>
              <a:t>Why was there little opposition?</a:t>
            </a:r>
            <a:endParaRPr lang="en-GB" dirty="0"/>
          </a:p>
        </p:txBody>
      </p:sp>
    </p:spTree>
    <p:extLst>
      <p:ext uri="{BB962C8B-B14F-4D97-AF65-F5344CB8AC3E}">
        <p14:creationId xmlns:p14="http://schemas.microsoft.com/office/powerpoint/2010/main" val="3392632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3" y="1685888"/>
            <a:ext cx="4205855" cy="4911464"/>
          </a:xfrm>
        </p:spPr>
        <p:txBody>
          <a:bodyPr>
            <a:normAutofit/>
          </a:bodyPr>
          <a:lstStyle/>
          <a:p>
            <a:r>
              <a:rPr lang="en-GB" sz="2400" dirty="0" smtClean="0"/>
              <a:t>Many admired and trusted </a:t>
            </a:r>
            <a:r>
              <a:rPr lang="en-GB" sz="2400" dirty="0" smtClean="0"/>
              <a:t>Hitler.</a:t>
            </a:r>
            <a:endParaRPr lang="en-GB" sz="2400" dirty="0" smtClean="0"/>
          </a:p>
          <a:p>
            <a:endParaRPr lang="en-GB" sz="2400" dirty="0"/>
          </a:p>
          <a:p>
            <a:r>
              <a:rPr lang="en-GB" sz="2400" dirty="0" smtClean="0"/>
              <a:t>Some were prepared to tolerate the terror </a:t>
            </a:r>
            <a:r>
              <a:rPr lang="en-GB" sz="2400" dirty="0" smtClean="0"/>
              <a:t>of </a:t>
            </a:r>
            <a:r>
              <a:rPr lang="en-GB" sz="2400" dirty="0" smtClean="0"/>
              <a:t>Nazi </a:t>
            </a:r>
            <a:r>
              <a:rPr lang="en-GB" sz="2400" dirty="0" smtClean="0"/>
              <a:t>rule, </a:t>
            </a:r>
            <a:r>
              <a:rPr lang="en-GB" sz="2400" dirty="0" smtClean="0"/>
              <a:t>and to abandon their rights to political freedom and free </a:t>
            </a:r>
            <a:r>
              <a:rPr lang="en-GB" sz="2400" dirty="0" smtClean="0"/>
              <a:t>speech, </a:t>
            </a:r>
            <a:r>
              <a:rPr lang="en-GB" sz="2400" dirty="0" smtClean="0"/>
              <a:t>in return for work, foreign policy success, and strong </a:t>
            </a:r>
            <a:r>
              <a:rPr lang="en-GB" sz="2400" dirty="0" smtClean="0"/>
              <a:t>government.</a:t>
            </a:r>
            <a:endParaRPr lang="en-GB" sz="2400" dirty="0"/>
          </a:p>
        </p:txBody>
      </p:sp>
      <p:sp>
        <p:nvSpPr>
          <p:cNvPr id="2" name="Title 1"/>
          <p:cNvSpPr>
            <a:spLocks noGrp="1"/>
          </p:cNvSpPr>
          <p:nvPr>
            <p:ph type="title"/>
          </p:nvPr>
        </p:nvSpPr>
        <p:spPr/>
        <p:txBody>
          <a:bodyPr>
            <a:normAutofit/>
          </a:bodyPr>
          <a:lstStyle/>
          <a:p>
            <a:r>
              <a:rPr lang="en-GB" dirty="0" smtClean="0"/>
              <a:t>Nazi Successes</a:t>
            </a:r>
            <a:endParaRPr lang="en-GB" dirty="0"/>
          </a:p>
        </p:txBody>
      </p:sp>
      <p:pic>
        <p:nvPicPr>
          <p:cNvPr id="2052" name="Picture 4" descr="http://www.bytwerk.com/gpa/posters/map.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13359" y="2408446"/>
            <a:ext cx="4464496" cy="29622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51411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719070"/>
            <a:ext cx="5631161" cy="4950289"/>
          </a:xfrm>
        </p:spPr>
        <p:txBody>
          <a:bodyPr>
            <a:normAutofit/>
          </a:bodyPr>
          <a:lstStyle/>
          <a:p>
            <a:r>
              <a:rPr lang="en-GB" dirty="0" smtClean="0"/>
              <a:t>The apparent economic success of the regime pleased </a:t>
            </a:r>
            <a:r>
              <a:rPr lang="en-GB" dirty="0" smtClean="0"/>
              <a:t>many.</a:t>
            </a:r>
            <a:endParaRPr lang="en-GB" dirty="0" smtClean="0"/>
          </a:p>
          <a:p>
            <a:endParaRPr lang="en-GB" dirty="0"/>
          </a:p>
          <a:p>
            <a:r>
              <a:rPr lang="en-GB" dirty="0" smtClean="0"/>
              <a:t>Many felt that the Nazis were bringing discipline, order and tradition values back to Germany. </a:t>
            </a:r>
            <a:endParaRPr lang="en-GB" dirty="0" smtClean="0"/>
          </a:p>
          <a:p>
            <a:pPr marL="45720" indent="0">
              <a:buNone/>
            </a:pPr>
            <a:endParaRPr lang="en-GB" dirty="0"/>
          </a:p>
          <a:p>
            <a:r>
              <a:rPr lang="en-GB" dirty="0" smtClean="0"/>
              <a:t>Foreign policy successes between 1933-39 made many Germans feel a sense of national pride once </a:t>
            </a:r>
            <a:r>
              <a:rPr lang="en-GB" dirty="0" smtClean="0"/>
              <a:t>again.</a:t>
            </a:r>
            <a:endParaRPr lang="en-GB" dirty="0" smtClean="0"/>
          </a:p>
          <a:p>
            <a:endParaRPr lang="en-GB" dirty="0"/>
          </a:p>
          <a:p>
            <a:r>
              <a:rPr lang="en-GB" dirty="0" smtClean="0"/>
              <a:t>For many Germans, they may not have liked the methods of the Nazis, but they felt the ends justified the </a:t>
            </a:r>
            <a:r>
              <a:rPr lang="en-GB" dirty="0" smtClean="0"/>
              <a:t>means.</a:t>
            </a:r>
            <a:endParaRPr lang="en-GB" dirty="0"/>
          </a:p>
        </p:txBody>
      </p:sp>
      <p:sp>
        <p:nvSpPr>
          <p:cNvPr id="2" name="Title 1"/>
          <p:cNvSpPr>
            <a:spLocks noGrp="1"/>
          </p:cNvSpPr>
          <p:nvPr>
            <p:ph type="title"/>
          </p:nvPr>
        </p:nvSpPr>
        <p:spPr/>
        <p:txBody>
          <a:bodyPr>
            <a:normAutofit/>
          </a:bodyPr>
          <a:lstStyle/>
          <a:p>
            <a:r>
              <a:rPr lang="en-GB" dirty="0" smtClean="0"/>
              <a:t>Nazi Successes</a:t>
            </a: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69854" y="2708920"/>
            <a:ext cx="3157193" cy="2306169"/>
          </a:xfrm>
          <a:prstGeom prst="rect">
            <a:avLst/>
          </a:prstGeom>
        </p:spPr>
      </p:pic>
    </p:spTree>
    <p:extLst>
      <p:ext uri="{BB962C8B-B14F-4D97-AF65-F5344CB8AC3E}">
        <p14:creationId xmlns:p14="http://schemas.microsoft.com/office/powerpoint/2010/main" val="40915959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GB" dirty="0" smtClean="0"/>
              <a:t>Workers lived in fear of speaking out in case they lost their job.</a:t>
            </a:r>
            <a:endParaRPr lang="en-GB" dirty="0"/>
          </a:p>
          <a:p>
            <a:endParaRPr lang="en-GB" dirty="0"/>
          </a:p>
          <a:p>
            <a:endParaRPr lang="en-GB" dirty="0" smtClean="0"/>
          </a:p>
          <a:p>
            <a:endParaRPr lang="en-GB" dirty="0"/>
          </a:p>
        </p:txBody>
      </p:sp>
      <p:sp>
        <p:nvSpPr>
          <p:cNvPr id="2" name="Title 1"/>
          <p:cNvSpPr>
            <a:spLocks noGrp="1"/>
          </p:cNvSpPr>
          <p:nvPr>
            <p:ph type="title"/>
          </p:nvPr>
        </p:nvSpPr>
        <p:spPr/>
        <p:txBody>
          <a:bodyPr>
            <a:normAutofit/>
          </a:bodyPr>
          <a:lstStyle/>
          <a:p>
            <a:r>
              <a:rPr lang="en-GB" dirty="0" smtClean="0"/>
              <a:t>Economic Fears</a:t>
            </a:r>
            <a:endParaRPr lang="en-GB" dirty="0"/>
          </a:p>
        </p:txBody>
      </p:sp>
      <p:pic>
        <p:nvPicPr>
          <p:cNvPr id="3074" name="Picture 2" descr="http://weimar.facinghistory.org/sites/weimar.facinghistory.org/files/nazi_posters_0.jpg">
            <a:hlinkClick r:id="rId2"/>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0000"/>
          <a:stretch/>
        </p:blipFill>
        <p:spPr bwMode="auto">
          <a:xfrm>
            <a:off x="6444208" y="3140968"/>
            <a:ext cx="2409056" cy="3372678"/>
          </a:xfrm>
          <a:prstGeom prst="rect">
            <a:avLst/>
          </a:prstGeom>
          <a:noFill/>
          <a:extLst>
            <a:ext uri="{909E8E84-426E-40DD-AFC4-6F175D3DCCD1}">
              <a14:hiddenFill xmlns:a14="http://schemas.microsoft.com/office/drawing/2010/main">
                <a:solidFill>
                  <a:srgbClr val="FFFFFF"/>
                </a:solidFill>
              </a14:hiddenFill>
            </a:ext>
          </a:extLst>
        </p:spPr>
      </p:pic>
      <p:sp>
        <p:nvSpPr>
          <p:cNvPr id="5" name="Rounded Rectangular Callout 4"/>
          <p:cNvSpPr/>
          <p:nvPr/>
        </p:nvSpPr>
        <p:spPr>
          <a:xfrm>
            <a:off x="323528" y="2564904"/>
            <a:ext cx="5760640" cy="2880320"/>
          </a:xfrm>
          <a:prstGeom prst="wedgeRoundRectCallout">
            <a:avLst>
              <a:gd name="adj1" fmla="val 72517"/>
              <a:gd name="adj2" fmla="val 845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t>“The average German worker is primarily interested in work and not in democracy. People who previously enthusiastically supported democracy showed no interest at all in politics. One must be clear about the fact that in the first instance men are fathers of families and have jobs, and that for them politics takes second place and even then only when they expect to get something out of it</a:t>
            </a:r>
            <a:r>
              <a:rPr lang="en-GB" dirty="0" smtClean="0"/>
              <a:t>.”</a:t>
            </a:r>
            <a:endParaRPr lang="en-GB" dirty="0"/>
          </a:p>
        </p:txBody>
      </p:sp>
      <p:sp>
        <p:nvSpPr>
          <p:cNvPr id="6" name="Rectangle 5"/>
          <p:cNvSpPr/>
          <p:nvPr/>
        </p:nvSpPr>
        <p:spPr>
          <a:xfrm>
            <a:off x="1495400" y="5522748"/>
            <a:ext cx="4572000" cy="276999"/>
          </a:xfrm>
          <a:prstGeom prst="rect">
            <a:avLst/>
          </a:prstGeom>
        </p:spPr>
        <p:txBody>
          <a:bodyPr>
            <a:spAutoFit/>
          </a:bodyPr>
          <a:lstStyle/>
          <a:p>
            <a:r>
              <a:rPr lang="en-GB" sz="1200" dirty="0"/>
              <a:t>A report by a Socialist activist in Germany, February 1936.</a:t>
            </a:r>
          </a:p>
        </p:txBody>
      </p:sp>
    </p:spTree>
    <p:extLst>
      <p:ext uri="{BB962C8B-B14F-4D97-AF65-F5344CB8AC3E}">
        <p14:creationId xmlns:p14="http://schemas.microsoft.com/office/powerpoint/2010/main" val="7375493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animBg="1"/>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1719070"/>
            <a:ext cx="5271121" cy="4950289"/>
          </a:xfrm>
        </p:spPr>
        <p:txBody>
          <a:bodyPr>
            <a:normAutofit/>
          </a:bodyPr>
          <a:lstStyle/>
          <a:p>
            <a:r>
              <a:rPr lang="en-GB" sz="2400" dirty="0" smtClean="0"/>
              <a:t>After the effects of the depression many were terrified by the prospect of being out of work </a:t>
            </a:r>
            <a:r>
              <a:rPr lang="en-GB" sz="2400" dirty="0" smtClean="0"/>
              <a:t>again.</a:t>
            </a:r>
            <a:endParaRPr lang="en-GB" sz="2400" dirty="0" smtClean="0"/>
          </a:p>
          <a:p>
            <a:endParaRPr lang="en-GB" sz="2400" dirty="0"/>
          </a:p>
          <a:p>
            <a:r>
              <a:rPr lang="en-GB" sz="2400" dirty="0" smtClean="0"/>
              <a:t>Businesses that did not contribute to Nazi Party funds risked losing Nazi business and going </a:t>
            </a:r>
            <a:r>
              <a:rPr lang="en-GB" sz="2400" dirty="0" smtClean="0"/>
              <a:t>bankrupt.</a:t>
            </a:r>
            <a:endParaRPr lang="en-GB" sz="2400" dirty="0" smtClean="0"/>
          </a:p>
          <a:p>
            <a:endParaRPr lang="en-GB" sz="2400" dirty="0"/>
          </a:p>
          <a:p>
            <a:r>
              <a:rPr lang="en-GB" sz="2400" dirty="0" smtClean="0"/>
              <a:t>So, for some, conforming was an act of </a:t>
            </a:r>
            <a:r>
              <a:rPr lang="en-GB" sz="2400" dirty="0" smtClean="0"/>
              <a:t>self-defence.</a:t>
            </a:r>
            <a:endParaRPr lang="en-GB" sz="2400" dirty="0"/>
          </a:p>
          <a:p>
            <a:endParaRPr lang="en-GB" sz="2400" dirty="0" smtClean="0"/>
          </a:p>
          <a:p>
            <a:endParaRPr lang="en-GB" sz="2400" dirty="0"/>
          </a:p>
        </p:txBody>
      </p:sp>
      <p:sp>
        <p:nvSpPr>
          <p:cNvPr id="2" name="Title 1"/>
          <p:cNvSpPr>
            <a:spLocks noGrp="1"/>
          </p:cNvSpPr>
          <p:nvPr>
            <p:ph type="title"/>
          </p:nvPr>
        </p:nvSpPr>
        <p:spPr/>
        <p:txBody>
          <a:bodyPr>
            <a:normAutofit/>
          </a:bodyPr>
          <a:lstStyle/>
          <a:p>
            <a:r>
              <a:rPr lang="en-GB" dirty="0" smtClean="0"/>
              <a:t>Economic Fears</a:t>
            </a:r>
            <a:endParaRPr lang="en-GB" dirty="0"/>
          </a:p>
        </p:txBody>
      </p:sp>
      <p:pic>
        <p:nvPicPr>
          <p:cNvPr id="4098" name="Picture 2" descr="http://careerservices.lafayette.edu/files/2013/02/bag_of_money.pn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68144" y="2004212"/>
            <a:ext cx="2990850" cy="38290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08722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1719070"/>
            <a:ext cx="4335017" cy="5022297"/>
          </a:xfrm>
        </p:spPr>
        <p:txBody>
          <a:bodyPr>
            <a:normAutofit/>
          </a:bodyPr>
          <a:lstStyle/>
          <a:p>
            <a:r>
              <a:rPr lang="en-GB" sz="2400" dirty="0" smtClean="0"/>
              <a:t>The Nazi propaganda machine underpinned the whole </a:t>
            </a:r>
            <a:r>
              <a:rPr lang="en-GB" sz="2400" dirty="0" smtClean="0"/>
              <a:t>regime.</a:t>
            </a:r>
            <a:endParaRPr lang="en-GB" sz="2400" dirty="0" smtClean="0"/>
          </a:p>
          <a:p>
            <a:endParaRPr lang="en-GB" sz="2400" dirty="0"/>
          </a:p>
          <a:p>
            <a:r>
              <a:rPr lang="en-GB" sz="2400" dirty="0" smtClean="0"/>
              <a:t>This ensured that many Germans found out very little about the bad things that were </a:t>
            </a:r>
            <a:r>
              <a:rPr lang="en-GB" sz="2400" dirty="0" smtClean="0"/>
              <a:t>happening.</a:t>
            </a:r>
            <a:endParaRPr lang="en-GB" sz="2400" dirty="0" smtClean="0"/>
          </a:p>
          <a:p>
            <a:endParaRPr lang="en-GB" sz="2400" dirty="0"/>
          </a:p>
          <a:p>
            <a:r>
              <a:rPr lang="en-GB" sz="2400" dirty="0" smtClean="0"/>
              <a:t>Or, if they did they only heard them with a positive, pro-Nazi </a:t>
            </a:r>
            <a:r>
              <a:rPr lang="en-GB" sz="2400" dirty="0" smtClean="0"/>
              <a:t>slant.</a:t>
            </a:r>
            <a:endParaRPr lang="en-GB" sz="2400" dirty="0"/>
          </a:p>
        </p:txBody>
      </p:sp>
      <p:sp>
        <p:nvSpPr>
          <p:cNvPr id="2" name="Title 1"/>
          <p:cNvSpPr>
            <a:spLocks noGrp="1"/>
          </p:cNvSpPr>
          <p:nvPr>
            <p:ph type="title"/>
          </p:nvPr>
        </p:nvSpPr>
        <p:spPr/>
        <p:txBody>
          <a:bodyPr>
            <a:normAutofit/>
          </a:bodyPr>
          <a:lstStyle/>
          <a:p>
            <a:r>
              <a:rPr lang="en-GB" dirty="0" smtClean="0"/>
              <a:t>Propaganda</a:t>
            </a:r>
            <a:endParaRPr lang="en-GB" dirty="0"/>
          </a:p>
        </p:txBody>
      </p:sp>
      <p:pic>
        <p:nvPicPr>
          <p:cNvPr id="6146" name="Picture 2" descr="http://www.bytwerk.com/gpa/posters/bau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08104" y="1412776"/>
            <a:ext cx="3273525" cy="4739283"/>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6311144" y="6184325"/>
            <a:ext cx="1667444" cy="369332"/>
          </a:xfrm>
          <a:prstGeom prst="rect">
            <a:avLst/>
          </a:prstGeom>
        </p:spPr>
        <p:txBody>
          <a:bodyPr wrap="none">
            <a:spAutoFit/>
          </a:bodyPr>
          <a:lstStyle/>
          <a:p>
            <a:r>
              <a:rPr lang="en-GB" dirty="0"/>
              <a:t>“Hitler Builds.” </a:t>
            </a:r>
          </a:p>
        </p:txBody>
      </p:sp>
    </p:spTree>
    <p:extLst>
      <p:ext uri="{BB962C8B-B14F-4D97-AF65-F5344CB8AC3E}">
        <p14:creationId xmlns:p14="http://schemas.microsoft.com/office/powerpoint/2010/main" val="1340307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4983089" cy="4878281"/>
          </a:xfrm>
        </p:spPr>
        <p:txBody>
          <a:bodyPr>
            <a:normAutofit/>
          </a:bodyPr>
          <a:lstStyle/>
          <a:p>
            <a:r>
              <a:rPr lang="en-GB" sz="2800" dirty="0" smtClean="0"/>
              <a:t>What about the Church? </a:t>
            </a:r>
          </a:p>
          <a:p>
            <a:endParaRPr lang="en-GB" sz="2800" dirty="0"/>
          </a:p>
          <a:p>
            <a:r>
              <a:rPr lang="en-GB" sz="2800" dirty="0" smtClean="0"/>
              <a:t>Why did the Church choose to believe Hitler’s promises?</a:t>
            </a:r>
          </a:p>
          <a:p>
            <a:endParaRPr lang="en-GB" sz="2800" dirty="0"/>
          </a:p>
          <a:p>
            <a:r>
              <a:rPr lang="en-GB" sz="2800" dirty="0"/>
              <a:t>W</a:t>
            </a:r>
            <a:r>
              <a:rPr lang="en-GB" sz="2800" dirty="0" smtClean="0"/>
              <a:t>atch the </a:t>
            </a:r>
            <a:r>
              <a:rPr lang="en-GB" sz="2800" dirty="0" smtClean="0">
                <a:hlinkClick r:id="rId2"/>
              </a:rPr>
              <a:t>following clip</a:t>
            </a:r>
            <a:r>
              <a:rPr lang="en-GB" sz="2800" dirty="0"/>
              <a:t> </a:t>
            </a:r>
            <a:r>
              <a:rPr lang="en-GB" sz="2800" dirty="0" smtClean="0"/>
              <a:t>about lack of opposition from the Church</a:t>
            </a:r>
            <a:endParaRPr lang="en-GB" sz="2800" dirty="0"/>
          </a:p>
        </p:txBody>
      </p:sp>
      <p:sp>
        <p:nvSpPr>
          <p:cNvPr id="3" name="Title 2"/>
          <p:cNvSpPr>
            <a:spLocks noGrp="1"/>
          </p:cNvSpPr>
          <p:nvPr>
            <p:ph type="title"/>
          </p:nvPr>
        </p:nvSpPr>
        <p:spPr/>
        <p:txBody>
          <a:bodyPr/>
          <a:lstStyle/>
          <a:p>
            <a:r>
              <a:rPr lang="en-GB" dirty="0" smtClean="0"/>
              <a:t>Lack of Christian opposition</a:t>
            </a:r>
            <a:endParaRPr lang="en-GB" dirty="0"/>
          </a:p>
        </p:txBody>
      </p:sp>
      <p:pic>
        <p:nvPicPr>
          <p:cNvPr id="11266" name="Picture 2" descr="http://www.tenc.net/vatican/ourlady.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24128" y="2132856"/>
            <a:ext cx="2647950" cy="35242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73462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Yellow Orang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134</TotalTime>
  <Words>468</Words>
  <Application>Microsoft Office PowerPoint</Application>
  <PresentationFormat>On-screen Show (4:3)</PresentationFormat>
  <Paragraphs>56</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Franklin Gothic Medium</vt:lpstr>
      <vt:lpstr>Wingdings</vt:lpstr>
      <vt:lpstr>Wingdings 2</vt:lpstr>
      <vt:lpstr>Grid</vt:lpstr>
      <vt:lpstr>Co-operation and Opposition in Nazi Germany</vt:lpstr>
      <vt:lpstr>Why was there little opposition?</vt:lpstr>
      <vt:lpstr>Why was there little opposition?</vt:lpstr>
      <vt:lpstr>Nazi Successes</vt:lpstr>
      <vt:lpstr>Nazi Successes</vt:lpstr>
      <vt:lpstr>Economic Fears</vt:lpstr>
      <vt:lpstr>Economic Fears</vt:lpstr>
      <vt:lpstr>Propaganda</vt:lpstr>
      <vt:lpstr>Lack of Christian opposition</vt:lpstr>
    </vt:vector>
  </TitlesOfParts>
  <Company>Hutchesons' Grammar School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Co-operation and Opposition in Nazi Germany</dc:title>
  <dc:creator>CSD</dc:creator>
  <cp:lastModifiedBy>hannah jakobsen</cp:lastModifiedBy>
  <cp:revision>37</cp:revision>
  <dcterms:created xsi:type="dcterms:W3CDTF">2013-04-24T10:53:28Z</dcterms:created>
  <dcterms:modified xsi:type="dcterms:W3CDTF">2014-08-13T15:25:16Z</dcterms:modified>
</cp:coreProperties>
</file>